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6"/>
  </p:notesMasterIdLst>
  <p:sldIdLst>
    <p:sldId id="256" r:id="rId2"/>
    <p:sldId id="257" r:id="rId3"/>
    <p:sldId id="258" r:id="rId4"/>
    <p:sldId id="259" r:id="rId5"/>
    <p:sldId id="260" r:id="rId6"/>
    <p:sldId id="261" r:id="rId7"/>
    <p:sldId id="262" r:id="rId8"/>
    <p:sldId id="319" r:id="rId9"/>
    <p:sldId id="320" r:id="rId10"/>
    <p:sldId id="314" r:id="rId11"/>
    <p:sldId id="312" r:id="rId12"/>
    <p:sldId id="315" r:id="rId13"/>
    <p:sldId id="309" r:id="rId14"/>
    <p:sldId id="321" r:id="rId15"/>
    <p:sldId id="269" r:id="rId16"/>
    <p:sldId id="271" r:id="rId17"/>
    <p:sldId id="272" r:id="rId18"/>
    <p:sldId id="273" r:id="rId19"/>
    <p:sldId id="322" r:id="rId20"/>
    <p:sldId id="275" r:id="rId21"/>
    <p:sldId id="276" r:id="rId22"/>
    <p:sldId id="277" r:id="rId23"/>
    <p:sldId id="278" r:id="rId24"/>
    <p:sldId id="279" r:id="rId25"/>
    <p:sldId id="280" r:id="rId26"/>
    <p:sldId id="281" r:id="rId27"/>
    <p:sldId id="282" r:id="rId28"/>
    <p:sldId id="283" r:id="rId29"/>
    <p:sldId id="284" r:id="rId30"/>
    <p:sldId id="286" r:id="rId31"/>
    <p:sldId id="287" r:id="rId32"/>
    <p:sldId id="288" r:id="rId33"/>
    <p:sldId id="289" r:id="rId34"/>
    <p:sldId id="290" r:id="rId35"/>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12240"/>
    <a:srgbClr val="C39E3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36" d="100"/>
          <a:sy n="136" d="100"/>
        </p:scale>
        <p:origin x="216" y="2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95283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59 — 37 trillion cells. One conversation.
37 trillion cells. One conversation.
Here is why.
Your body is powered by thirty seven trillion cells, in constant conversation.
Every one of them has a job, and the intelligence to know how to do it. When to repair. When to recover. When to perform. When to protect.
They are talking to each other right now. Every second of your life.
(beat)
Nothing in your body runs without that conversation.</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57 — An orchestra with no conductor is just noise.
An orchestra with no conductor is just noise.
Let me make it plain.
(the orchestra assembles behind you)
An orchestra with no conductor is just expensive noise.
Your body is that orchestra. The training. The food. Every supplement in your routine. All of it talent, with no one to lead it.
(the conductor arrives)
ASEA Redox adds more of those very same signaling molecules.
That is the conductor your cells were built to follow.
One signal. And every section hears it at once.</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60 — The conversation runs on signal.
The conversation runs on signal.
And that conversation runs on something physical.
Redox signaling molecules.
They are the messages themselves. Your cells make them, pass them between one another, and read them as instruction.
Repair here. Recover now. Perform. Protect.
They are how the body tells itself what to do.
(let the signal finish travelling, then)
No signal, no instruction.</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54 — One signal. Every system.
One signal. Every system.
So what does it actually do.
The same molecules reach every major system at once.
Immune function. Inflammatory response. Cellular repair. Cellular energy. Cardiovascular health. Recovery.
One signal activating six of the body’s systems simultaneously.</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66 — For the ones doing everything right.
For the ones doing everything right.
So who is this for.
Not the sick. Not the desperate.
The ones doing everything right.
Mid forties to mid sixties. They train. They eat clean. They sleep. They supplement.
And they can feel all of it working less than it used to.
That is the loudest health conversation on the internet right now. And the category underneath it does not have a name.
(pause)
It is still ours to take.</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5 — Nearly two decades later.
Nearly two decades later.
[ Jarom's section ]
(Jarom is presenting)</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Play the film here. In the web deck this frame plays automatically.</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Play the film here. In the web deck this frame plays automatically.</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64 — At some point, something shifts.
At some point, something shifts.
Let me tell you the story we are going to tell the world. In a few weeks you will be saying it.
It starts like this.
At some point in your forties, something shifts.
You are doing everything you were told would work. And it stops working the way it used to.
Recovery takes longer. Energy drops. You do not bounce back.
Most people call that aging and accept it.
But aging is more than time.
(slow)
It is a communication breakdown. And it compounds.</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65 — The signal fades.
The signal fades.
When you are young, that signal is strong. Loud. Constant.
And as you age, it fades.
Not your cells. Your cells still know exactly what to do.
The messages that carry the instruction are simply getting quieter.
(pause, then land it)
That is the communication breakdown. That is what we have been calling aging.</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03471"/>
        </a:solidFill>
        <a:effectLst/>
      </p:bgPr>
    </p:bg>
    <p:spTree>
      <p:nvGrpSpPr>
        <p:cNvPr id="1" name=""/>
        <p:cNvGrpSpPr/>
        <p:nvPr/>
      </p:nvGrpSpPr>
      <p:grpSpPr>
        <a:xfrm>
          <a:off x="0" y="0"/>
          <a:ext cx="0" cy="0"/>
          <a:chOff x="0" y="0"/>
          <a:chExt cx="0" cy="0"/>
        </a:xfrm>
      </p:grpSpPr>
      <p:sp>
        <p:nvSpPr>
          <p:cNvPr id="4" name="Text 2"/>
          <p:cNvSpPr txBox="1"/>
          <p:nvPr/>
        </p:nvSpPr>
        <p:spPr>
          <a:xfrm>
            <a:off x="9875520" y="6199632"/>
            <a:ext cx="1463040" cy="310896"/>
          </a:xfrm>
          <a:prstGeom prst="rect">
            <a:avLst/>
          </a:prstGeom>
          <a:noFill/>
          <a:ln/>
        </p:spPr>
        <p:txBody>
          <a:bodyPr wrap="square" lIns="0" tIns="0" rIns="0" bIns="0" rtlCol="0" anchor="ctr"/>
          <a:lstStyle/>
          <a:p>
            <a:pPr marL="0" indent="0" algn="r">
              <a:buNone/>
            </a:pPr>
            <a:r>
              <a:rPr lang="en-US" sz="1500" kern="0" spc="300" dirty="0">
                <a:solidFill>
                  <a:srgbClr val="FFFFFF"/>
                </a:solidFill>
                <a:latin typeface="Arial" pitchFamily="34" charset="0"/>
                <a:ea typeface="Arial" pitchFamily="34" charset="-122"/>
                <a:cs typeface="Arial" pitchFamily="34" charset="-120"/>
              </a:rPr>
              <a:t>ASEA</a:t>
            </a:r>
            <a:endParaRPr lang="en-US" sz="1500" dirty="0"/>
          </a:p>
        </p:txBody>
      </p:sp>
      <p:sp>
        <p:nvSpPr>
          <p:cNvPr id="5" name="Text 3"/>
          <p:cNvSpPr txBox="1"/>
          <p:nvPr/>
        </p:nvSpPr>
        <p:spPr>
          <a:xfrm>
            <a:off x="822960" y="2918723"/>
            <a:ext cx="10515600" cy="1341120"/>
          </a:xfrm>
          <a:prstGeom prst="rect">
            <a:avLst/>
          </a:prstGeom>
          <a:noFill/>
          <a:ln/>
        </p:spPr>
        <p:txBody>
          <a:bodyPr wrap="square" lIns="0" tIns="0" rIns="0" bIns="0" rtlCol="0" anchor="ctr"/>
          <a:lstStyle/>
          <a:p>
            <a:pPr marL="0" indent="0" algn="ctr">
              <a:lnSpc>
                <a:spcPts val="6996"/>
              </a:lnSpc>
              <a:buNone/>
            </a:pPr>
            <a:r>
              <a:rPr lang="en-US" sz="6600" dirty="0">
                <a:solidFill>
                  <a:srgbClr val="FFFFFF"/>
                </a:solidFill>
                <a:latin typeface="Georgia" pitchFamily="34" charset="0"/>
                <a:ea typeface="Georgia" pitchFamily="34" charset="-122"/>
                <a:cs typeface="Georgia" pitchFamily="34" charset="-120"/>
              </a:rPr>
              <a:t>There has been a shift</a:t>
            </a:r>
            <a:endParaRPr lang="en-US" sz="6600" dirty="0"/>
          </a:p>
          <a:p>
            <a:pPr marL="0" indent="0" algn="ctr">
              <a:lnSpc>
                <a:spcPts val="6996"/>
              </a:lnSpc>
              <a:buNone/>
            </a:pPr>
            <a:r>
              <a:rPr lang="en-US" sz="6600" dirty="0">
                <a:solidFill>
                  <a:srgbClr val="FFFFFF"/>
                </a:solidFill>
                <a:latin typeface="Georgia" pitchFamily="34" charset="0"/>
                <a:ea typeface="Georgia" pitchFamily="34" charset="-122"/>
                <a:cs typeface="Georgia" pitchFamily="34" charset="-120"/>
              </a:rPr>
              <a:t>in a </a:t>
            </a:r>
            <a:r>
              <a:rPr lang="en-US" sz="6600" dirty="0">
                <a:solidFill>
                  <a:srgbClr val="C39E3F"/>
                </a:solidFill>
                <a:latin typeface="Georgia" pitchFamily="34" charset="0"/>
                <a:ea typeface="Georgia" pitchFamily="34" charset="-122"/>
                <a:cs typeface="Georgia" pitchFamily="34" charset="-120"/>
              </a:rPr>
              <a:t>$2 trillion </a:t>
            </a:r>
            <a:r>
              <a:rPr lang="en-US" sz="6600" dirty="0">
                <a:solidFill>
                  <a:srgbClr val="FFFFFF"/>
                </a:solidFill>
                <a:latin typeface="Georgia" pitchFamily="34" charset="0"/>
                <a:ea typeface="Georgia" pitchFamily="34" charset="-122"/>
                <a:cs typeface="Georgia" pitchFamily="34" charset="-120"/>
              </a:rPr>
              <a:t>industry…</a:t>
            </a:r>
            <a:endParaRPr lang="en-US" sz="6600" dirty="0"/>
          </a:p>
        </p:txBody>
      </p:sp>
      <p:sp>
        <p:nvSpPr>
          <p:cNvPr id="6" name="Shape 4"/>
          <p:cNvSpPr/>
          <p:nvPr/>
        </p:nvSpPr>
        <p:spPr>
          <a:xfrm>
            <a:off x="5577840" y="4767072"/>
            <a:ext cx="1005840" cy="22860"/>
          </a:xfrm>
          <a:prstGeom prst="rect">
            <a:avLst/>
          </a:prstGeom>
          <a:solidFill>
            <a:srgbClr val="C39E40"/>
          </a:solidFill>
          <a:ln w="12700">
            <a:solidFill>
              <a:srgbClr val="333333"/>
            </a:solidFill>
            <a:prstDash val="solid"/>
          </a:ln>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bgjpg/059.jpg"/>
          <p:cNvPicPr>
            <a:picLocks noChangeAspect="1"/>
          </p:cNvPicPr>
          <p:nvPr/>
        </p:nvPicPr>
        <p:blipFill>
          <a:blip r:embed="rId3"/>
          <a:stretch>
            <a:fillRect/>
          </a:stretch>
        </p:blipFill>
        <p:spPr>
          <a:xfrm>
            <a:off x="0" y="0"/>
            <a:ext cx="12191695" cy="6858000"/>
          </a:xfrm>
          <a:prstGeom prst="rect">
            <a:avLst/>
          </a:prstGeom>
        </p:spPr>
      </p:pic>
      <p:sp>
        <p:nvSpPr>
          <p:cNvPr id="3" name="Text 0"/>
          <p:cNvSpPr txBox="1"/>
          <p:nvPr/>
        </p:nvSpPr>
        <p:spPr>
          <a:xfrm>
            <a:off x="756721" y="1349540"/>
            <a:ext cx="3020799" cy="299378"/>
          </a:xfrm>
          <a:prstGeom prst="rect">
            <a:avLst/>
          </a:prstGeom>
          <a:noFill/>
          <a:ln/>
        </p:spPr>
        <p:txBody>
          <a:bodyPr wrap="square" lIns="0" tIns="0" rIns="0" bIns="0" rtlCol="0" anchor="t">
            <a:normAutofit/>
          </a:bodyPr>
          <a:lstStyle/>
          <a:p>
            <a:pPr marL="0" indent="0" algn="l">
              <a:lnSpc>
                <a:spcPts val="840"/>
              </a:lnSpc>
              <a:buNone/>
            </a:pPr>
            <a:r>
              <a:rPr lang="en-US" sz="1600" kern="0" spc="196" dirty="0">
                <a:solidFill>
                  <a:srgbClr val="72A7D7"/>
                </a:solidFill>
                <a:latin typeface="Graphik Light" panose="020B0403030202060203" pitchFamily="34" charset="0"/>
                <a:ea typeface="Instrument Sans" pitchFamily="34" charset="-122"/>
                <a:cs typeface="Instrument Sans" pitchFamily="34" charset="-120"/>
              </a:rPr>
              <a:t>THE LEVEL WE WORK AT</a:t>
            </a:r>
            <a:endParaRPr lang="en-US" sz="1600" dirty="0">
              <a:latin typeface="Graphik Light" panose="020B0403030202060203" pitchFamily="34" charset="0"/>
            </a:endParaRPr>
          </a:p>
        </p:txBody>
      </p:sp>
      <p:sp>
        <p:nvSpPr>
          <p:cNvPr id="4" name="Text 1"/>
          <p:cNvSpPr txBox="1"/>
          <p:nvPr/>
        </p:nvSpPr>
        <p:spPr>
          <a:xfrm>
            <a:off x="756722" y="1775356"/>
            <a:ext cx="8386870" cy="2314755"/>
          </a:xfrm>
          <a:prstGeom prst="rect">
            <a:avLst/>
          </a:prstGeom>
          <a:noFill/>
          <a:ln/>
        </p:spPr>
        <p:txBody>
          <a:bodyPr wrap="square" lIns="0" tIns="0" rIns="0" bIns="0" rtlCol="0" anchor="t">
            <a:normAutofit/>
          </a:bodyPr>
          <a:lstStyle/>
          <a:p>
            <a:pPr marL="0" indent="0" algn="l">
              <a:lnSpc>
                <a:spcPts val="6324"/>
              </a:lnSpc>
              <a:buNone/>
            </a:pPr>
            <a:r>
              <a:rPr lang="en-US" sz="6014" kern="0" spc="-198" dirty="0">
                <a:solidFill>
                  <a:srgbClr val="FFFFFF"/>
                </a:solidFill>
                <a:latin typeface="Bookman Old Style" panose="02050604050505020204" pitchFamily="18" charset="0"/>
                <a:ea typeface="Newsreader" pitchFamily="34" charset="-122"/>
                <a:cs typeface="Newsreader" pitchFamily="34" charset="-120"/>
              </a:rPr>
              <a:t>37 trillion cells. </a:t>
            </a:r>
          </a:p>
          <a:p>
            <a:pPr marL="0" indent="0" algn="l">
              <a:lnSpc>
                <a:spcPts val="6324"/>
              </a:lnSpc>
              <a:buNone/>
            </a:pPr>
            <a:r>
              <a:rPr lang="en-US" sz="6014" kern="0" spc="-198" dirty="0">
                <a:solidFill>
                  <a:srgbClr val="72A7D7"/>
                </a:solidFill>
                <a:latin typeface="Bookman Old Style" panose="02050604050505020204" pitchFamily="18" charset="0"/>
                <a:ea typeface="Newsreader" pitchFamily="34" charset="-122"/>
                <a:cs typeface="Newsreader" pitchFamily="34" charset="-120"/>
              </a:rPr>
              <a:t>One conversation.</a:t>
            </a:r>
            <a:r>
              <a:rPr lang="en-US" sz="6014" kern="0" spc="-198" dirty="0">
                <a:solidFill>
                  <a:srgbClr val="FFFFFF"/>
                </a:solidFill>
                <a:latin typeface="Bookman Old Style" panose="02050604050505020204" pitchFamily="18" charset="0"/>
                <a:ea typeface="Newsreader" pitchFamily="34" charset="-122"/>
                <a:cs typeface="Newsreader" pitchFamily="34" charset="-120"/>
              </a:rPr>
              <a:t> </a:t>
            </a:r>
            <a:endParaRPr lang="en-US" sz="6014" dirty="0">
              <a:latin typeface="Bookman Old Style" panose="02050604050505020204" pitchFamily="18" charset="0"/>
            </a:endParaRPr>
          </a:p>
        </p:txBody>
      </p:sp>
      <p:sp>
        <p:nvSpPr>
          <p:cNvPr id="5" name="Text 2"/>
          <p:cNvSpPr txBox="1"/>
          <p:nvPr/>
        </p:nvSpPr>
        <p:spPr>
          <a:xfrm>
            <a:off x="756721" y="3523381"/>
            <a:ext cx="6299043" cy="1133459"/>
          </a:xfrm>
          <a:prstGeom prst="rect">
            <a:avLst/>
          </a:prstGeom>
          <a:noFill/>
          <a:ln/>
        </p:spPr>
        <p:txBody>
          <a:bodyPr wrap="square" lIns="0" tIns="0" rIns="0" bIns="0" rtlCol="0" anchor="t">
            <a:normAutofit/>
          </a:bodyPr>
          <a:lstStyle/>
          <a:p>
            <a:pPr marL="0" indent="0" algn="l">
              <a:buNone/>
            </a:pPr>
            <a:r>
              <a:rPr lang="en-US" sz="2000" dirty="0">
                <a:solidFill>
                  <a:srgbClr val="D3E4F5"/>
                </a:solidFill>
                <a:latin typeface="Graphik Light" panose="020B0403030202060203" pitchFamily="34" charset="0"/>
                <a:ea typeface="Instrument Sans" pitchFamily="34" charset="-122"/>
                <a:cs typeface="Instrument Sans" pitchFamily="34" charset="-120"/>
              </a:rPr>
              <a:t>Every one of them has a job, and the intelligence to know how to do it. When to repair. When to recover. When to perform. When to protect.</a:t>
            </a:r>
            <a:endParaRPr lang="en-US" sz="2000" dirty="0">
              <a:latin typeface="Graphik Light" panose="020B0403030202060203" pitchFamily="34" charset="0"/>
            </a:endParaRPr>
          </a:p>
        </p:txBody>
      </p:sp>
      <p:pic>
        <p:nvPicPr>
          <p:cNvPr id="6" name="Picture 5">
            <a:extLst>
              <a:ext uri="{FF2B5EF4-FFF2-40B4-BE49-F238E27FC236}">
                <a16:creationId xmlns:a16="http://schemas.microsoft.com/office/drawing/2014/main" id="{AC4DF1CD-9790-6603-F157-58EEC580A5CA}"/>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bgjpg/057.jpg"/>
          <p:cNvPicPr>
            <a:picLocks noChangeAspect="1"/>
          </p:cNvPicPr>
          <p:nvPr/>
        </p:nvPicPr>
        <p:blipFill>
          <a:blip r:embed="rId3"/>
          <a:stretch>
            <a:fillRect/>
          </a:stretch>
        </p:blipFill>
        <p:spPr>
          <a:xfrm>
            <a:off x="0" y="-25052"/>
            <a:ext cx="12191695" cy="6858000"/>
          </a:xfrm>
          <a:prstGeom prst="rect">
            <a:avLst/>
          </a:prstGeom>
        </p:spPr>
      </p:pic>
      <p:sp>
        <p:nvSpPr>
          <p:cNvPr id="3" name="Text 0"/>
          <p:cNvSpPr txBox="1"/>
          <p:nvPr/>
        </p:nvSpPr>
        <p:spPr>
          <a:xfrm>
            <a:off x="761980" y="956359"/>
            <a:ext cx="2565835" cy="472978"/>
          </a:xfrm>
          <a:prstGeom prst="rect">
            <a:avLst/>
          </a:prstGeom>
          <a:noFill/>
          <a:ln/>
        </p:spPr>
        <p:txBody>
          <a:bodyPr wrap="square" lIns="0" tIns="0" rIns="0" bIns="0" rtlCol="0" anchor="t">
            <a:normAutofit/>
          </a:bodyPr>
          <a:lstStyle/>
          <a:p>
            <a:pPr marL="0" indent="0" algn="l">
              <a:lnSpc>
                <a:spcPts val="840"/>
              </a:lnSpc>
              <a:buNone/>
            </a:pPr>
            <a:r>
              <a:rPr lang="en-US" sz="1600" kern="0" spc="196" dirty="0">
                <a:solidFill>
                  <a:srgbClr val="72A7D7"/>
                </a:solidFill>
                <a:latin typeface="Graphik Light" panose="020B0403030202060203" pitchFamily="34" charset="0"/>
                <a:ea typeface="Instrument Sans" pitchFamily="34" charset="-122"/>
                <a:cs typeface="Instrument Sans" pitchFamily="34" charset="-120"/>
              </a:rPr>
              <a:t>THE ORCHESTRA</a:t>
            </a:r>
            <a:endParaRPr lang="en-US" sz="1600" dirty="0">
              <a:latin typeface="Graphik Light" panose="020B0403030202060203" pitchFamily="34" charset="0"/>
            </a:endParaRPr>
          </a:p>
        </p:txBody>
      </p:sp>
      <p:sp>
        <p:nvSpPr>
          <p:cNvPr id="4" name="Text 1"/>
          <p:cNvSpPr txBox="1"/>
          <p:nvPr/>
        </p:nvSpPr>
        <p:spPr>
          <a:xfrm>
            <a:off x="761979" y="1355518"/>
            <a:ext cx="7572551" cy="1344103"/>
          </a:xfrm>
          <a:prstGeom prst="rect">
            <a:avLst/>
          </a:prstGeom>
          <a:noFill/>
          <a:ln/>
        </p:spPr>
        <p:txBody>
          <a:bodyPr wrap="square" lIns="0" tIns="0" rIns="0" bIns="0" rtlCol="0" anchor="t">
            <a:noAutofit/>
          </a:bodyPr>
          <a:lstStyle/>
          <a:p>
            <a:pPr marL="0" indent="0" algn="l">
              <a:buNone/>
            </a:pPr>
            <a:r>
              <a:rPr lang="en-US" sz="5400" kern="0" spc="-115" dirty="0">
                <a:solidFill>
                  <a:srgbClr val="FFFFFF"/>
                </a:solidFill>
                <a:latin typeface="Bookman Old Style" panose="02050604050505020204" pitchFamily="18" charset="0"/>
                <a:ea typeface="Newsreader" pitchFamily="34" charset="-122"/>
                <a:cs typeface="Newsreader" pitchFamily="34" charset="-120"/>
              </a:rPr>
              <a:t>An orchestra with no conductor is just </a:t>
            </a:r>
            <a:r>
              <a:rPr lang="en-US" sz="5400" kern="0" spc="-115" dirty="0">
                <a:solidFill>
                  <a:srgbClr val="72A7D7"/>
                </a:solidFill>
                <a:latin typeface="Bookman Old Style" panose="02050604050505020204" pitchFamily="18" charset="0"/>
                <a:ea typeface="Newsreader" pitchFamily="34" charset="-122"/>
                <a:cs typeface="Newsreader" pitchFamily="34" charset="-120"/>
              </a:rPr>
              <a:t>noise.</a:t>
            </a:r>
            <a:r>
              <a:rPr lang="en-US" sz="5400" kern="0" spc="-115" dirty="0">
                <a:solidFill>
                  <a:srgbClr val="FFFFFF"/>
                </a:solidFill>
                <a:latin typeface="Bookman Old Style" panose="02050604050505020204" pitchFamily="18" charset="0"/>
                <a:ea typeface="Newsreader" pitchFamily="34" charset="-122"/>
                <a:cs typeface="Newsreader" pitchFamily="34" charset="-120"/>
              </a:rPr>
              <a:t> </a:t>
            </a:r>
            <a:endParaRPr lang="en-US" sz="5400" dirty="0">
              <a:latin typeface="Bookman Old Style" panose="02050604050505020204" pitchFamily="18" charset="0"/>
            </a:endParaRPr>
          </a:p>
        </p:txBody>
      </p:sp>
      <p:sp>
        <p:nvSpPr>
          <p:cNvPr id="5" name="Text 2"/>
          <p:cNvSpPr txBox="1"/>
          <p:nvPr/>
        </p:nvSpPr>
        <p:spPr>
          <a:xfrm>
            <a:off x="761979" y="3146556"/>
            <a:ext cx="5129155" cy="1458193"/>
          </a:xfrm>
          <a:prstGeom prst="rect">
            <a:avLst/>
          </a:prstGeom>
          <a:noFill/>
          <a:ln/>
        </p:spPr>
        <p:txBody>
          <a:bodyPr wrap="square" lIns="0" tIns="0" rIns="0" bIns="0" rtlCol="0" anchor="t">
            <a:normAutofit/>
          </a:bodyPr>
          <a:lstStyle/>
          <a:p>
            <a:pPr marL="0" indent="0" algn="l">
              <a:buNone/>
            </a:pPr>
            <a:r>
              <a:rPr lang="en-US" sz="2000" dirty="0">
                <a:solidFill>
                  <a:srgbClr val="D3E4F5"/>
                </a:solidFill>
                <a:latin typeface="Graphik Light" panose="020B0403030202060203" pitchFamily="34" charset="0"/>
                <a:ea typeface="Instrument Sans" pitchFamily="34" charset="-122"/>
                <a:cs typeface="Instrument Sans" pitchFamily="34" charset="-120"/>
              </a:rPr>
              <a:t>Your body is that orchestra. The training, the food, every supplement in your routine. All of it talent, with no one to lead it.</a:t>
            </a:r>
            <a:endParaRPr lang="en-US" sz="2000" dirty="0">
              <a:latin typeface="Graphik Light" panose="020B0403030202060203" pitchFamily="34" charset="0"/>
            </a:endParaRPr>
          </a:p>
        </p:txBody>
      </p:sp>
      <p:pic>
        <p:nvPicPr>
          <p:cNvPr id="6" name="Picture 5">
            <a:extLst>
              <a:ext uri="{FF2B5EF4-FFF2-40B4-BE49-F238E27FC236}">
                <a16:creationId xmlns:a16="http://schemas.microsoft.com/office/drawing/2014/main" id="{BE69D012-22E0-AAD3-7178-CE57B0473F50}"/>
              </a:ext>
            </a:extLst>
          </p:cNvPr>
          <p:cNvPicPr>
            <a:picLocks noChangeAspect="1"/>
          </p:cNvPicPr>
          <p:nvPr/>
        </p:nvPicPr>
        <p:blipFill>
          <a:blip r:embed="rId4"/>
          <a:stretch>
            <a:fillRect/>
          </a:stretch>
        </p:blipFill>
        <p:spPr>
          <a:xfrm>
            <a:off x="10753882" y="6355271"/>
            <a:ext cx="1112297" cy="294711"/>
          </a:xfrm>
          <a:prstGeom prst="rect">
            <a:avLst/>
          </a:prstGeom>
        </p:spPr>
      </p:pic>
      <p:sp>
        <p:nvSpPr>
          <p:cNvPr id="7" name="Oval 6">
            <a:extLst>
              <a:ext uri="{FF2B5EF4-FFF2-40B4-BE49-F238E27FC236}">
                <a16:creationId xmlns:a16="http://schemas.microsoft.com/office/drawing/2014/main" id="{A5C6A6F1-2CD2-0AE1-B631-A5F330A721BD}"/>
              </a:ext>
            </a:extLst>
          </p:cNvPr>
          <p:cNvSpPr/>
          <p:nvPr/>
        </p:nvSpPr>
        <p:spPr>
          <a:xfrm>
            <a:off x="7689955" y="5051685"/>
            <a:ext cx="524656" cy="599607"/>
          </a:xfrm>
          <a:prstGeom prst="ellipse">
            <a:avLst/>
          </a:prstGeom>
          <a:solidFill>
            <a:schemeClr val="accent4"/>
          </a:solidFill>
          <a:effectLst>
            <a:reflection blurRad="6350" stA="52000" endA="300" endPos="35000" dir="5400000" sy="-100000" algn="bl" rotWithShape="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2F2A0C2-44C9-C7D7-C3D9-4C28D00FA0E5}"/>
              </a:ext>
            </a:extLst>
          </p:cNvPr>
          <p:cNvSpPr/>
          <p:nvPr/>
        </p:nvSpPr>
        <p:spPr>
          <a:xfrm>
            <a:off x="651641" y="4897821"/>
            <a:ext cx="3363311" cy="453667"/>
          </a:xfrm>
          <a:prstGeom prst="rect">
            <a:avLst/>
          </a:prstGeom>
          <a:solidFill>
            <a:srgbClr val="1122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46C5424A-B75B-F529-6DFE-F266630A0448}"/>
              </a:ext>
            </a:extLst>
          </p:cNvPr>
          <p:cNvSpPr txBox="1"/>
          <p:nvPr/>
        </p:nvSpPr>
        <p:spPr>
          <a:xfrm>
            <a:off x="622830" y="4897821"/>
            <a:ext cx="6180082" cy="485774"/>
          </a:xfrm>
          <a:prstGeom prst="rect">
            <a:avLst/>
          </a:prstGeom>
          <a:noFill/>
        </p:spPr>
        <p:txBody>
          <a:bodyPr wrap="square">
            <a:spAutoFit/>
          </a:bodyPr>
          <a:lstStyle/>
          <a:p>
            <a:pPr marL="0" indent="0" algn="l">
              <a:lnSpc>
                <a:spcPts val="3200"/>
              </a:lnSpc>
              <a:buNone/>
            </a:pPr>
            <a:r>
              <a:rPr lang="en-US" sz="2600" dirty="0">
                <a:solidFill>
                  <a:srgbClr val="C39E40"/>
                </a:solidFill>
                <a:latin typeface="Georgia" pitchFamily="34" charset="0"/>
                <a:ea typeface="Georgia" pitchFamily="34" charset="-122"/>
                <a:cs typeface="Georgia" pitchFamily="34" charset="-120"/>
              </a:rPr>
              <a:t>This technology becomes the conductor.</a:t>
            </a:r>
            <a:endParaRPr lang="en-US" sz="2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bgjpg/060.jpg"/>
          <p:cNvPicPr>
            <a:picLocks noChangeAspect="1"/>
          </p:cNvPicPr>
          <p:nvPr/>
        </p:nvPicPr>
        <p:blipFill>
          <a:blip r:embed="rId3"/>
          <a:srcRect t="13923" r="13921"/>
          <a:stretch>
            <a:fillRect/>
          </a:stretch>
        </p:blipFill>
        <p:spPr>
          <a:xfrm>
            <a:off x="1" y="0"/>
            <a:ext cx="12192000" cy="6858000"/>
          </a:xfrm>
          <a:prstGeom prst="rect">
            <a:avLst/>
          </a:prstGeom>
        </p:spPr>
      </p:pic>
      <p:sp>
        <p:nvSpPr>
          <p:cNvPr id="3" name="Text 0"/>
          <p:cNvSpPr txBox="1"/>
          <p:nvPr/>
        </p:nvSpPr>
        <p:spPr>
          <a:xfrm>
            <a:off x="756722" y="1181864"/>
            <a:ext cx="2496144" cy="227211"/>
          </a:xfrm>
          <a:prstGeom prst="rect">
            <a:avLst/>
          </a:prstGeom>
          <a:noFill/>
          <a:ln/>
        </p:spPr>
        <p:txBody>
          <a:bodyPr wrap="square" lIns="0" tIns="0" rIns="0" bIns="0" rtlCol="0" anchor="t">
            <a:normAutofit/>
          </a:bodyPr>
          <a:lstStyle/>
          <a:p>
            <a:pPr marL="0" indent="0" algn="l">
              <a:lnSpc>
                <a:spcPts val="840"/>
              </a:lnSpc>
              <a:buNone/>
            </a:pPr>
            <a:r>
              <a:rPr lang="en-US" sz="1600" kern="0" spc="196" dirty="0">
                <a:solidFill>
                  <a:srgbClr val="72A7D7"/>
                </a:solidFill>
                <a:latin typeface="Graphik Light" panose="020B0403030202060203" pitchFamily="34" charset="0"/>
                <a:ea typeface="Instrument Sans" pitchFamily="34" charset="-122"/>
                <a:cs typeface="Instrument Sans" pitchFamily="34" charset="-120"/>
              </a:rPr>
              <a:t>WHAT IT RUNS ON</a:t>
            </a:r>
            <a:endParaRPr lang="en-US" sz="1600" dirty="0">
              <a:latin typeface="Graphik Light" panose="020B0403030202060203" pitchFamily="34" charset="0"/>
            </a:endParaRPr>
          </a:p>
        </p:txBody>
      </p:sp>
      <p:sp>
        <p:nvSpPr>
          <p:cNvPr id="4" name="Text 1"/>
          <p:cNvSpPr txBox="1"/>
          <p:nvPr/>
        </p:nvSpPr>
        <p:spPr>
          <a:xfrm>
            <a:off x="756722" y="1662408"/>
            <a:ext cx="7447094" cy="2314755"/>
          </a:xfrm>
          <a:prstGeom prst="rect">
            <a:avLst/>
          </a:prstGeom>
          <a:noFill/>
          <a:ln/>
        </p:spPr>
        <p:txBody>
          <a:bodyPr wrap="square" lIns="0" tIns="0" rIns="0" bIns="0" rtlCol="0" anchor="t">
            <a:normAutofit/>
          </a:bodyPr>
          <a:lstStyle/>
          <a:p>
            <a:pPr marL="0" indent="0" algn="l">
              <a:lnSpc>
                <a:spcPts val="6324"/>
              </a:lnSpc>
              <a:buNone/>
            </a:pPr>
            <a:r>
              <a:rPr lang="en-US" sz="6014" kern="0" spc="-198" dirty="0">
                <a:solidFill>
                  <a:srgbClr val="FFFFFF"/>
                </a:solidFill>
                <a:latin typeface="Bookman Old Style" panose="02050604050505020204" pitchFamily="18" charset="0"/>
                <a:ea typeface="Newsreader" pitchFamily="34" charset="-122"/>
                <a:cs typeface="Newsreader" pitchFamily="34" charset="-120"/>
              </a:rPr>
              <a:t>The conversation runs on </a:t>
            </a:r>
            <a:r>
              <a:rPr lang="en-US" sz="6014" kern="0" spc="-198" dirty="0">
                <a:solidFill>
                  <a:srgbClr val="72A7D7"/>
                </a:solidFill>
                <a:latin typeface="Bookman Old Style" panose="02050604050505020204" pitchFamily="18" charset="0"/>
                <a:ea typeface="Newsreader" pitchFamily="34" charset="-122"/>
                <a:cs typeface="Newsreader" pitchFamily="34" charset="-120"/>
              </a:rPr>
              <a:t>signal.</a:t>
            </a:r>
            <a:r>
              <a:rPr lang="en-US" sz="6014" kern="0" spc="-198" dirty="0">
                <a:solidFill>
                  <a:srgbClr val="FFFFFF"/>
                </a:solidFill>
                <a:latin typeface="Bookman Old Style" panose="02050604050505020204" pitchFamily="18" charset="0"/>
                <a:ea typeface="Newsreader" pitchFamily="34" charset="-122"/>
                <a:cs typeface="Newsreader" pitchFamily="34" charset="-120"/>
              </a:rPr>
              <a:t> </a:t>
            </a:r>
            <a:endParaRPr lang="en-US" sz="6014" dirty="0">
              <a:latin typeface="Bookman Old Style" panose="02050604050505020204" pitchFamily="18" charset="0"/>
            </a:endParaRPr>
          </a:p>
        </p:txBody>
      </p:sp>
      <p:sp>
        <p:nvSpPr>
          <p:cNvPr id="5" name="Text 2"/>
          <p:cNvSpPr txBox="1"/>
          <p:nvPr/>
        </p:nvSpPr>
        <p:spPr>
          <a:xfrm>
            <a:off x="756722" y="3501399"/>
            <a:ext cx="8777022" cy="1458193"/>
          </a:xfrm>
          <a:prstGeom prst="rect">
            <a:avLst/>
          </a:prstGeom>
          <a:noFill/>
          <a:ln/>
        </p:spPr>
        <p:txBody>
          <a:bodyPr wrap="square" lIns="0" tIns="0" rIns="0" bIns="0" rtlCol="0" anchor="t">
            <a:normAutofit/>
          </a:bodyPr>
          <a:lstStyle/>
          <a:p>
            <a:pPr>
              <a:lnSpc>
                <a:spcPts val="2500"/>
              </a:lnSpc>
            </a:pPr>
            <a:r>
              <a:rPr lang="en-US" sz="2000" dirty="0">
                <a:solidFill>
                  <a:schemeClr val="bg1"/>
                </a:solidFill>
                <a:latin typeface="Arial" pitchFamily="34" charset="0"/>
                <a:ea typeface="Arial" pitchFamily="34" charset="-122"/>
                <a:cs typeface="Arial" pitchFamily="34" charset="-120"/>
              </a:rPr>
              <a:t>The remarkable ability of your cells to sense, communicate, respond and adapt. It powers the $2 trillion wellness industry.</a:t>
            </a:r>
            <a:endParaRPr lang="en-US" sz="2000" dirty="0">
              <a:solidFill>
                <a:schemeClr val="bg1"/>
              </a:solidFill>
            </a:endParaRPr>
          </a:p>
        </p:txBody>
      </p:sp>
      <p:pic>
        <p:nvPicPr>
          <p:cNvPr id="6" name="Picture 5">
            <a:extLst>
              <a:ext uri="{FF2B5EF4-FFF2-40B4-BE49-F238E27FC236}">
                <a16:creationId xmlns:a16="http://schemas.microsoft.com/office/drawing/2014/main" id="{82B1C8C4-C9C3-AED9-1603-31DE0B739596}"/>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bgjpg/054.jpg"/>
          <p:cNvPicPr>
            <a:picLocks noChangeAspect="1"/>
          </p:cNvPicPr>
          <p:nvPr/>
        </p:nvPicPr>
        <p:blipFill>
          <a:blip r:embed="rId3"/>
          <a:srcRect l="2582" t="7431" r="3482"/>
          <a:stretch>
            <a:fillRect/>
          </a:stretch>
        </p:blipFill>
        <p:spPr>
          <a:xfrm>
            <a:off x="0" y="0"/>
            <a:ext cx="12192000" cy="6858000"/>
          </a:xfrm>
          <a:prstGeom prst="rect">
            <a:avLst/>
          </a:prstGeom>
        </p:spPr>
      </p:pic>
      <p:sp>
        <p:nvSpPr>
          <p:cNvPr id="3" name="Text 0"/>
          <p:cNvSpPr txBox="1"/>
          <p:nvPr/>
        </p:nvSpPr>
        <p:spPr>
          <a:xfrm>
            <a:off x="761981" y="624870"/>
            <a:ext cx="4704956" cy="448004"/>
          </a:xfrm>
          <a:prstGeom prst="rect">
            <a:avLst/>
          </a:prstGeom>
          <a:noFill/>
          <a:ln/>
        </p:spPr>
        <p:txBody>
          <a:bodyPr wrap="square" lIns="0" tIns="0" rIns="0" bIns="0" rtlCol="0" anchor="t">
            <a:normAutofit/>
          </a:bodyPr>
          <a:lstStyle/>
          <a:p>
            <a:pPr marL="0" indent="0" algn="l">
              <a:lnSpc>
                <a:spcPts val="840"/>
              </a:lnSpc>
              <a:buNone/>
            </a:pPr>
            <a:r>
              <a:rPr lang="en-US" sz="1600" kern="0" spc="196" dirty="0">
                <a:solidFill>
                  <a:srgbClr val="72A7D7"/>
                </a:solidFill>
                <a:latin typeface="Graphik Light" panose="020B0403030202060203" pitchFamily="34" charset="0"/>
                <a:ea typeface="Instrument Sans" pitchFamily="34" charset="-122"/>
                <a:cs typeface="Instrument Sans" pitchFamily="34" charset="-120"/>
              </a:rPr>
              <a:t>WHAT THOSE BENEFITS ACTUALLY ARE</a:t>
            </a:r>
            <a:endParaRPr lang="en-US" sz="1600" dirty="0">
              <a:latin typeface="Graphik Light" panose="020B0403030202060203" pitchFamily="34" charset="0"/>
            </a:endParaRPr>
          </a:p>
        </p:txBody>
      </p:sp>
      <p:sp>
        <p:nvSpPr>
          <p:cNvPr id="4" name="Text 1"/>
          <p:cNvSpPr txBox="1"/>
          <p:nvPr/>
        </p:nvSpPr>
        <p:spPr>
          <a:xfrm>
            <a:off x="761828" y="903265"/>
            <a:ext cx="5334019" cy="1588958"/>
          </a:xfrm>
          <a:prstGeom prst="rect">
            <a:avLst/>
          </a:prstGeom>
          <a:noFill/>
          <a:ln/>
        </p:spPr>
        <p:txBody>
          <a:bodyPr wrap="square" lIns="0" tIns="0" rIns="0" bIns="0" rtlCol="0" anchor="t">
            <a:normAutofit lnSpcReduction="10000"/>
          </a:bodyPr>
          <a:lstStyle/>
          <a:p>
            <a:pPr marL="0" indent="0" algn="l">
              <a:buNone/>
            </a:pPr>
            <a:r>
              <a:rPr lang="en-US" sz="5400" kern="0" spc="-134" dirty="0">
                <a:solidFill>
                  <a:srgbClr val="FFFFFF"/>
                </a:solidFill>
                <a:latin typeface="Bookman Old Style" panose="02050604050505020204" pitchFamily="18" charset="0"/>
                <a:ea typeface="Newsreader" pitchFamily="34" charset="-122"/>
                <a:cs typeface="Newsreader" pitchFamily="34" charset="-120"/>
              </a:rPr>
              <a:t>One signal. </a:t>
            </a:r>
          </a:p>
          <a:p>
            <a:pPr marL="0" indent="0" algn="l">
              <a:buNone/>
            </a:pPr>
            <a:r>
              <a:rPr lang="en-US" sz="5400" kern="0" spc="-134" dirty="0">
                <a:solidFill>
                  <a:srgbClr val="72A7D7"/>
                </a:solidFill>
                <a:latin typeface="Bookman Old Style" panose="02050604050505020204" pitchFamily="18" charset="0"/>
                <a:ea typeface="Newsreader" pitchFamily="34" charset="-122"/>
                <a:cs typeface="Newsreader" pitchFamily="34" charset="-120"/>
              </a:rPr>
              <a:t>Every system.</a:t>
            </a:r>
            <a:r>
              <a:rPr lang="en-US" sz="5400" kern="0" spc="-134" dirty="0">
                <a:solidFill>
                  <a:srgbClr val="FFFFFF"/>
                </a:solidFill>
                <a:latin typeface="Bookman Old Style" panose="02050604050505020204" pitchFamily="18" charset="0"/>
                <a:ea typeface="Newsreader" pitchFamily="34" charset="-122"/>
                <a:cs typeface="Newsreader" pitchFamily="34" charset="-120"/>
              </a:rPr>
              <a:t> </a:t>
            </a:r>
            <a:endParaRPr lang="en-US" sz="5400" dirty="0">
              <a:latin typeface="Bookman Old Style" panose="02050604050505020204" pitchFamily="18" charset="0"/>
            </a:endParaRPr>
          </a:p>
        </p:txBody>
      </p:sp>
      <p:sp>
        <p:nvSpPr>
          <p:cNvPr id="5" name="Text 2"/>
          <p:cNvSpPr txBox="1"/>
          <p:nvPr/>
        </p:nvSpPr>
        <p:spPr>
          <a:xfrm>
            <a:off x="761828" y="2644795"/>
            <a:ext cx="4214753" cy="784205"/>
          </a:xfrm>
          <a:prstGeom prst="rect">
            <a:avLst/>
          </a:prstGeom>
          <a:noFill/>
          <a:ln/>
        </p:spPr>
        <p:txBody>
          <a:bodyPr wrap="square" lIns="0" tIns="0" rIns="0" bIns="0" rtlCol="0" anchor="t">
            <a:noAutofit/>
          </a:bodyPr>
          <a:lstStyle/>
          <a:p>
            <a:pPr marL="0" indent="0" algn="l">
              <a:buNone/>
            </a:pPr>
            <a:r>
              <a:rPr lang="en-US" dirty="0">
                <a:solidFill>
                  <a:srgbClr val="D3E4F5"/>
                </a:solidFill>
                <a:latin typeface="Graphik Light" panose="020B0403030202060203" pitchFamily="34" charset="0"/>
                <a:ea typeface="Instrument Sans" pitchFamily="34" charset="-122"/>
                <a:cs typeface="Instrument Sans" pitchFamily="34" charset="-120"/>
              </a:rPr>
              <a:t>The same molecules reach every major system at once, and speak to each one in the language it already knows.</a:t>
            </a:r>
            <a:endParaRPr lang="en-US" dirty="0">
              <a:latin typeface="Graphik Light" panose="020B0403030202060203" pitchFamily="34" charset="0"/>
            </a:endParaRPr>
          </a:p>
        </p:txBody>
      </p:sp>
      <p:pic>
        <p:nvPicPr>
          <p:cNvPr id="6" name="Picture 5">
            <a:extLst>
              <a:ext uri="{FF2B5EF4-FFF2-40B4-BE49-F238E27FC236}">
                <a16:creationId xmlns:a16="http://schemas.microsoft.com/office/drawing/2014/main" id="{20DAEC76-CD71-4B85-50FC-175CF5FC7347}"/>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bgjpg/066.jpg"/>
          <p:cNvPicPr>
            <a:picLocks noChangeAspect="1"/>
          </p:cNvPicPr>
          <p:nvPr/>
        </p:nvPicPr>
        <p:blipFill>
          <a:blip r:embed="rId3"/>
          <a:srcRect t="19212" r="19210"/>
          <a:stretch>
            <a:fillRect/>
          </a:stretch>
        </p:blipFill>
        <p:spPr>
          <a:xfrm>
            <a:off x="1" y="283779"/>
            <a:ext cx="12191999" cy="6858000"/>
          </a:xfrm>
          <a:prstGeom prst="rect">
            <a:avLst/>
          </a:prstGeom>
        </p:spPr>
      </p:pic>
      <p:sp>
        <p:nvSpPr>
          <p:cNvPr id="3" name="Text 0"/>
          <p:cNvSpPr txBox="1"/>
          <p:nvPr/>
        </p:nvSpPr>
        <p:spPr>
          <a:xfrm>
            <a:off x="761981" y="647398"/>
            <a:ext cx="3495226" cy="378776"/>
          </a:xfrm>
          <a:prstGeom prst="rect">
            <a:avLst/>
          </a:prstGeom>
          <a:noFill/>
          <a:ln/>
        </p:spPr>
        <p:txBody>
          <a:bodyPr wrap="square" lIns="0" tIns="0" rIns="0" bIns="0" rtlCol="0" anchor="t">
            <a:normAutofit/>
          </a:bodyPr>
          <a:lstStyle/>
          <a:p>
            <a:pPr marL="0" indent="0" algn="l">
              <a:lnSpc>
                <a:spcPts val="840"/>
              </a:lnSpc>
              <a:buNone/>
            </a:pPr>
            <a:r>
              <a:rPr lang="en-US" sz="1600" kern="0" spc="196" dirty="0">
                <a:solidFill>
                  <a:srgbClr val="72A7D7"/>
                </a:solidFill>
                <a:latin typeface="Graphik Light" panose="020B0403030202060203" pitchFamily="34" charset="0"/>
                <a:ea typeface="Instrument Sans" pitchFamily="34" charset="-122"/>
                <a:cs typeface="Instrument Sans" pitchFamily="34" charset="-120"/>
              </a:rPr>
              <a:t>WHO LIVES AT THAT LEVEL</a:t>
            </a:r>
            <a:endParaRPr lang="en-US" sz="1600" dirty="0">
              <a:latin typeface="Graphik Light" panose="020B0403030202060203" pitchFamily="34" charset="0"/>
            </a:endParaRPr>
          </a:p>
        </p:txBody>
      </p:sp>
      <p:sp>
        <p:nvSpPr>
          <p:cNvPr id="4" name="Text 1"/>
          <p:cNvSpPr txBox="1"/>
          <p:nvPr/>
        </p:nvSpPr>
        <p:spPr>
          <a:xfrm>
            <a:off x="761981" y="876273"/>
            <a:ext cx="8741783" cy="2314755"/>
          </a:xfrm>
          <a:prstGeom prst="rect">
            <a:avLst/>
          </a:prstGeom>
          <a:noFill/>
          <a:ln/>
        </p:spPr>
        <p:txBody>
          <a:bodyPr wrap="square" lIns="0" tIns="0" rIns="0" bIns="0" rtlCol="0" anchor="t">
            <a:normAutofit/>
          </a:bodyPr>
          <a:lstStyle/>
          <a:p>
            <a:pPr marL="0" indent="0" algn="l">
              <a:lnSpc>
                <a:spcPts val="6324"/>
              </a:lnSpc>
              <a:buNone/>
            </a:pPr>
            <a:r>
              <a:rPr lang="en-US" sz="5400" kern="0" spc="-198" dirty="0">
                <a:solidFill>
                  <a:srgbClr val="FFFFFF"/>
                </a:solidFill>
                <a:latin typeface="Bookman Old Style" panose="02050604050505020204" pitchFamily="18" charset="0"/>
                <a:ea typeface="Newsreader" pitchFamily="34" charset="-122"/>
                <a:cs typeface="Newsreader" pitchFamily="34" charset="-120"/>
              </a:rPr>
              <a:t>For the ones doing </a:t>
            </a:r>
            <a:r>
              <a:rPr lang="en-US" sz="5400" kern="0" spc="-198" dirty="0">
                <a:solidFill>
                  <a:srgbClr val="72A7D7"/>
                </a:solidFill>
                <a:latin typeface="Bookman Old Style" panose="02050604050505020204" pitchFamily="18" charset="0"/>
                <a:ea typeface="Newsreader" pitchFamily="34" charset="-122"/>
                <a:cs typeface="Newsreader" pitchFamily="34" charset="-120"/>
              </a:rPr>
              <a:t>everything right.</a:t>
            </a:r>
            <a:r>
              <a:rPr lang="en-US" sz="5400" kern="0" spc="-198" dirty="0">
                <a:solidFill>
                  <a:srgbClr val="FFFFFF"/>
                </a:solidFill>
                <a:latin typeface="Bookman Old Style" panose="02050604050505020204" pitchFamily="18" charset="0"/>
                <a:ea typeface="Newsreader" pitchFamily="34" charset="-122"/>
                <a:cs typeface="Newsreader" pitchFamily="34" charset="-120"/>
              </a:rPr>
              <a:t> </a:t>
            </a:r>
            <a:endParaRPr lang="en-US" sz="5400" dirty="0">
              <a:latin typeface="Bookman Old Style" panose="02050604050505020204" pitchFamily="18" charset="0"/>
            </a:endParaRPr>
          </a:p>
        </p:txBody>
      </p:sp>
      <p:pic>
        <p:nvPicPr>
          <p:cNvPr id="5" name="Picture 4">
            <a:extLst>
              <a:ext uri="{FF2B5EF4-FFF2-40B4-BE49-F238E27FC236}">
                <a16:creationId xmlns:a16="http://schemas.microsoft.com/office/drawing/2014/main" id="{186D2F01-E4E9-A47C-0BDA-BB8BB9E9EECC}"/>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4">
    <p:bg>
      <p:bgPr>
        <a:solidFill>
          <a:srgbClr val="003471"/>
        </a:solidFill>
        <a:effectLst/>
      </p:bgPr>
    </p:bg>
    <p:spTree>
      <p:nvGrpSpPr>
        <p:cNvPr id="1" name=""/>
        <p:cNvGrpSpPr/>
        <p:nvPr/>
      </p:nvGrpSpPr>
      <p:grpSpPr>
        <a:xfrm>
          <a:off x="0" y="0"/>
          <a:ext cx="0" cy="0"/>
          <a:chOff x="0" y="0"/>
          <a:chExt cx="0" cy="0"/>
        </a:xfrm>
      </p:grpSpPr>
      <p:sp>
        <p:nvSpPr>
          <p:cNvPr id="6" name="Text 4"/>
          <p:cNvSpPr txBox="1"/>
          <p:nvPr/>
        </p:nvSpPr>
        <p:spPr>
          <a:xfrm>
            <a:off x="822960" y="1618488"/>
            <a:ext cx="10515600" cy="812800"/>
          </a:xfrm>
          <a:prstGeom prst="rect">
            <a:avLst/>
          </a:prstGeom>
          <a:noFill/>
          <a:ln/>
        </p:spPr>
        <p:txBody>
          <a:bodyPr wrap="square" lIns="0" tIns="0" rIns="0" bIns="0" rtlCol="0" anchor="ctr"/>
          <a:lstStyle/>
          <a:p>
            <a:pPr>
              <a:lnSpc>
                <a:spcPts val="4876"/>
              </a:lnSpc>
            </a:pPr>
            <a:r>
              <a:rPr lang="en-US" sz="4000" dirty="0">
                <a:solidFill>
                  <a:schemeClr val="bg1"/>
                </a:solidFill>
                <a:latin typeface="Georgia" pitchFamily="34" charset="0"/>
                <a:ea typeface="Georgia" pitchFamily="34" charset="-122"/>
                <a:cs typeface="Georgia" pitchFamily="34" charset="-120"/>
              </a:rPr>
              <a:t>Three fair questions.</a:t>
            </a:r>
            <a:endParaRPr lang="en-US" sz="4000" dirty="0">
              <a:solidFill>
                <a:schemeClr val="bg1"/>
              </a:solidFill>
            </a:endParaRPr>
          </a:p>
        </p:txBody>
      </p:sp>
      <p:pic>
        <p:nvPicPr>
          <p:cNvPr id="26" name="Picture 25">
            <a:extLst>
              <a:ext uri="{FF2B5EF4-FFF2-40B4-BE49-F238E27FC236}">
                <a16:creationId xmlns:a16="http://schemas.microsoft.com/office/drawing/2014/main" id="{D6C02553-AAF1-0625-C971-F20A63069BEA}"/>
              </a:ext>
            </a:extLst>
          </p:cNvPr>
          <p:cNvPicPr>
            <a:picLocks noChangeAspect="1"/>
          </p:cNvPicPr>
          <p:nvPr/>
        </p:nvPicPr>
        <p:blipFill>
          <a:blip r:embed="rId3"/>
          <a:stretch>
            <a:fillRect/>
          </a:stretch>
        </p:blipFill>
        <p:spPr>
          <a:xfrm>
            <a:off x="10753882" y="6355271"/>
            <a:ext cx="1112297" cy="294711"/>
          </a:xfrm>
          <a:prstGeom prst="rect">
            <a:avLst/>
          </a:prstGeom>
        </p:spPr>
      </p:pic>
      <p:sp>
        <p:nvSpPr>
          <p:cNvPr id="28" name="Shape 5">
            <a:extLst>
              <a:ext uri="{FF2B5EF4-FFF2-40B4-BE49-F238E27FC236}">
                <a16:creationId xmlns:a16="http://schemas.microsoft.com/office/drawing/2014/main" id="{65A1484B-98C4-1D82-E446-3A9F9B2AC7DE}"/>
              </a:ext>
            </a:extLst>
          </p:cNvPr>
          <p:cNvSpPr/>
          <p:nvPr/>
        </p:nvSpPr>
        <p:spPr>
          <a:xfrm>
            <a:off x="822960" y="2790952"/>
            <a:ext cx="3395472" cy="2878328"/>
          </a:xfrm>
          <a:prstGeom prst="rect">
            <a:avLst/>
          </a:prstGeom>
          <a:solidFill>
            <a:srgbClr val="F4F7FA"/>
          </a:solidFill>
          <a:ln w="12700">
            <a:solidFill>
              <a:srgbClr val="D3DEE9"/>
            </a:solidFill>
            <a:prstDash val="solid"/>
          </a:ln>
        </p:spPr>
        <p:txBody>
          <a:bodyPr/>
          <a:lstStyle/>
          <a:p>
            <a:endParaRPr lang="en-US"/>
          </a:p>
        </p:txBody>
      </p:sp>
      <p:sp>
        <p:nvSpPr>
          <p:cNvPr id="29" name="Shape 6">
            <a:extLst>
              <a:ext uri="{FF2B5EF4-FFF2-40B4-BE49-F238E27FC236}">
                <a16:creationId xmlns:a16="http://schemas.microsoft.com/office/drawing/2014/main" id="{EF67D2ED-0C1B-A79D-EF0D-930A031EE45D}"/>
              </a:ext>
            </a:extLst>
          </p:cNvPr>
          <p:cNvSpPr/>
          <p:nvPr/>
        </p:nvSpPr>
        <p:spPr>
          <a:xfrm>
            <a:off x="822960" y="2790952"/>
            <a:ext cx="3395472" cy="45720"/>
          </a:xfrm>
          <a:prstGeom prst="rect">
            <a:avLst/>
          </a:prstGeom>
          <a:solidFill>
            <a:srgbClr val="2B71B8"/>
          </a:solidFill>
          <a:ln w="12700">
            <a:solidFill>
              <a:srgbClr val="333333"/>
            </a:solidFill>
            <a:prstDash val="solid"/>
          </a:ln>
        </p:spPr>
        <p:txBody>
          <a:bodyPr/>
          <a:lstStyle/>
          <a:p>
            <a:endParaRPr lang="en-US"/>
          </a:p>
        </p:txBody>
      </p:sp>
      <p:sp>
        <p:nvSpPr>
          <p:cNvPr id="30" name="Text 7">
            <a:extLst>
              <a:ext uri="{FF2B5EF4-FFF2-40B4-BE49-F238E27FC236}">
                <a16:creationId xmlns:a16="http://schemas.microsoft.com/office/drawing/2014/main" id="{C801D052-2D76-C85A-4320-394A0229DEAA}"/>
              </a:ext>
            </a:extLst>
          </p:cNvPr>
          <p:cNvSpPr txBox="1"/>
          <p:nvPr/>
        </p:nvSpPr>
        <p:spPr>
          <a:xfrm>
            <a:off x="1024128" y="3144307"/>
            <a:ext cx="2993136" cy="292608"/>
          </a:xfrm>
          <a:prstGeom prst="rect">
            <a:avLst/>
          </a:prstGeom>
          <a:noFill/>
          <a:ln/>
        </p:spPr>
        <p:txBody>
          <a:bodyPr wrap="square" lIns="0" tIns="0" rIns="0" bIns="0" rtlCol="0" anchor="ctr"/>
          <a:lstStyle/>
          <a:p>
            <a:pPr marL="0" indent="0">
              <a:lnSpc>
                <a:spcPts val="1485"/>
              </a:lnSpc>
              <a:buNone/>
            </a:pPr>
            <a:r>
              <a:rPr lang="en-US" sz="2800" b="1" kern="0" spc="200" dirty="0">
                <a:solidFill>
                  <a:srgbClr val="2B71B8"/>
                </a:solidFill>
                <a:latin typeface="Arial" pitchFamily="34" charset="0"/>
                <a:ea typeface="Arial" pitchFamily="34" charset="-122"/>
                <a:cs typeface="Arial" pitchFamily="34" charset="-120"/>
              </a:rPr>
              <a:t>01</a:t>
            </a:r>
            <a:endParaRPr lang="en-US" sz="2800" dirty="0"/>
          </a:p>
        </p:txBody>
      </p:sp>
      <p:sp>
        <p:nvSpPr>
          <p:cNvPr id="31" name="Text 8">
            <a:extLst>
              <a:ext uri="{FF2B5EF4-FFF2-40B4-BE49-F238E27FC236}">
                <a16:creationId xmlns:a16="http://schemas.microsoft.com/office/drawing/2014/main" id="{6EE8AA94-1938-1DA1-2678-FC8B3E11D338}"/>
              </a:ext>
            </a:extLst>
          </p:cNvPr>
          <p:cNvSpPr txBox="1"/>
          <p:nvPr/>
        </p:nvSpPr>
        <p:spPr>
          <a:xfrm>
            <a:off x="1024128" y="3736245"/>
            <a:ext cx="2993136" cy="365760"/>
          </a:xfrm>
          <a:prstGeom prst="rect">
            <a:avLst/>
          </a:prstGeom>
          <a:noFill/>
          <a:ln/>
        </p:spPr>
        <p:txBody>
          <a:bodyPr wrap="square" lIns="0" tIns="0" rIns="0" bIns="0" rtlCol="0" anchor="ctr"/>
          <a:lstStyle/>
          <a:p>
            <a:pPr marL="0" indent="0">
              <a:lnSpc>
                <a:spcPts val="2970"/>
              </a:lnSpc>
              <a:buNone/>
            </a:pPr>
            <a:r>
              <a:rPr lang="en-US" sz="2200" dirty="0">
                <a:solidFill>
                  <a:srgbClr val="003471"/>
                </a:solidFill>
                <a:latin typeface="Bookman Old Style" panose="02050604050505020204" pitchFamily="18" charset="0"/>
                <a:ea typeface="Georgia" pitchFamily="34" charset="-122"/>
                <a:cs typeface="Georgia" pitchFamily="34" charset="-120"/>
              </a:rPr>
              <a:t>Too good to be true?</a:t>
            </a:r>
            <a:endParaRPr lang="en-US" sz="2200" dirty="0">
              <a:latin typeface="Bookman Old Style" panose="02050604050505020204" pitchFamily="18" charset="0"/>
            </a:endParaRPr>
          </a:p>
        </p:txBody>
      </p:sp>
      <p:sp>
        <p:nvSpPr>
          <p:cNvPr id="32" name="Shape 9">
            <a:extLst>
              <a:ext uri="{FF2B5EF4-FFF2-40B4-BE49-F238E27FC236}">
                <a16:creationId xmlns:a16="http://schemas.microsoft.com/office/drawing/2014/main" id="{EED32E5D-34CA-172B-7D78-326FA918673F}"/>
              </a:ext>
            </a:extLst>
          </p:cNvPr>
          <p:cNvSpPr/>
          <p:nvPr/>
        </p:nvSpPr>
        <p:spPr>
          <a:xfrm>
            <a:off x="4383024" y="2790952"/>
            <a:ext cx="3395472" cy="2878328"/>
          </a:xfrm>
          <a:prstGeom prst="rect">
            <a:avLst/>
          </a:prstGeom>
          <a:solidFill>
            <a:srgbClr val="F4F7FA"/>
          </a:solidFill>
          <a:ln w="12700">
            <a:solidFill>
              <a:srgbClr val="D3DEE9"/>
            </a:solidFill>
            <a:prstDash val="solid"/>
          </a:ln>
        </p:spPr>
        <p:txBody>
          <a:bodyPr/>
          <a:lstStyle/>
          <a:p>
            <a:endParaRPr lang="en-US"/>
          </a:p>
        </p:txBody>
      </p:sp>
      <p:sp>
        <p:nvSpPr>
          <p:cNvPr id="33" name="Shape 10">
            <a:extLst>
              <a:ext uri="{FF2B5EF4-FFF2-40B4-BE49-F238E27FC236}">
                <a16:creationId xmlns:a16="http://schemas.microsoft.com/office/drawing/2014/main" id="{C11CBB42-993E-C1AA-626F-1783C4CED24C}"/>
              </a:ext>
            </a:extLst>
          </p:cNvPr>
          <p:cNvSpPr/>
          <p:nvPr/>
        </p:nvSpPr>
        <p:spPr>
          <a:xfrm>
            <a:off x="4383024" y="2790952"/>
            <a:ext cx="3395472" cy="45720"/>
          </a:xfrm>
          <a:prstGeom prst="rect">
            <a:avLst/>
          </a:prstGeom>
          <a:solidFill>
            <a:srgbClr val="00716D"/>
          </a:solidFill>
          <a:ln w="12700">
            <a:solidFill>
              <a:srgbClr val="333333"/>
            </a:solidFill>
            <a:prstDash val="solid"/>
          </a:ln>
        </p:spPr>
        <p:txBody>
          <a:bodyPr/>
          <a:lstStyle/>
          <a:p>
            <a:endParaRPr lang="en-US"/>
          </a:p>
        </p:txBody>
      </p:sp>
      <p:sp>
        <p:nvSpPr>
          <p:cNvPr id="34" name="Text 11">
            <a:extLst>
              <a:ext uri="{FF2B5EF4-FFF2-40B4-BE49-F238E27FC236}">
                <a16:creationId xmlns:a16="http://schemas.microsoft.com/office/drawing/2014/main" id="{6AC434F5-CE72-0A22-F2D4-4536706150B0}"/>
              </a:ext>
            </a:extLst>
          </p:cNvPr>
          <p:cNvSpPr txBox="1"/>
          <p:nvPr/>
        </p:nvSpPr>
        <p:spPr>
          <a:xfrm>
            <a:off x="4584192" y="3144307"/>
            <a:ext cx="2993136" cy="292608"/>
          </a:xfrm>
          <a:prstGeom prst="rect">
            <a:avLst/>
          </a:prstGeom>
          <a:noFill/>
          <a:ln/>
        </p:spPr>
        <p:txBody>
          <a:bodyPr wrap="square" lIns="0" tIns="0" rIns="0" bIns="0" rtlCol="0" anchor="ctr"/>
          <a:lstStyle/>
          <a:p>
            <a:pPr marL="0" indent="0">
              <a:lnSpc>
                <a:spcPts val="1485"/>
              </a:lnSpc>
              <a:buNone/>
            </a:pPr>
            <a:r>
              <a:rPr lang="en-US" sz="2800" b="1" kern="0" spc="200" dirty="0">
                <a:solidFill>
                  <a:srgbClr val="00716D"/>
                </a:solidFill>
                <a:latin typeface="Arial" pitchFamily="34" charset="0"/>
                <a:ea typeface="Arial" pitchFamily="34" charset="-122"/>
                <a:cs typeface="Arial" pitchFamily="34" charset="-120"/>
              </a:rPr>
              <a:t>02</a:t>
            </a:r>
            <a:endParaRPr lang="en-US" sz="2800" dirty="0"/>
          </a:p>
        </p:txBody>
      </p:sp>
      <p:sp>
        <p:nvSpPr>
          <p:cNvPr id="35" name="Text 12">
            <a:extLst>
              <a:ext uri="{FF2B5EF4-FFF2-40B4-BE49-F238E27FC236}">
                <a16:creationId xmlns:a16="http://schemas.microsoft.com/office/drawing/2014/main" id="{D4C12038-B9CC-FFD6-6E14-0931A8F78602}"/>
              </a:ext>
            </a:extLst>
          </p:cNvPr>
          <p:cNvSpPr txBox="1"/>
          <p:nvPr/>
        </p:nvSpPr>
        <p:spPr>
          <a:xfrm>
            <a:off x="4584192" y="3628939"/>
            <a:ext cx="2594374" cy="845915"/>
          </a:xfrm>
          <a:prstGeom prst="rect">
            <a:avLst/>
          </a:prstGeom>
          <a:noFill/>
          <a:ln/>
        </p:spPr>
        <p:txBody>
          <a:bodyPr wrap="square" lIns="0" tIns="0" rIns="0" bIns="0" rtlCol="0" anchor="ctr"/>
          <a:lstStyle/>
          <a:p>
            <a:pPr marL="0" indent="0">
              <a:buNone/>
            </a:pPr>
            <a:r>
              <a:rPr lang="en-US" sz="2000" dirty="0">
                <a:solidFill>
                  <a:srgbClr val="3A5C87"/>
                </a:solidFill>
                <a:latin typeface="Bookman Old Style" panose="02050604050505020204" pitchFamily="18" charset="0"/>
                <a:ea typeface="Arial" pitchFamily="34" charset="-122"/>
                <a:cs typeface="Arial" pitchFamily="34" charset="-120"/>
              </a:rPr>
              <a:t>Why have I not heard of it?</a:t>
            </a:r>
            <a:endParaRPr lang="en-US" sz="2000" dirty="0">
              <a:latin typeface="Bookman Old Style" panose="02050604050505020204" pitchFamily="18" charset="0"/>
            </a:endParaRPr>
          </a:p>
        </p:txBody>
      </p:sp>
      <p:sp>
        <p:nvSpPr>
          <p:cNvPr id="36" name="Shape 13">
            <a:extLst>
              <a:ext uri="{FF2B5EF4-FFF2-40B4-BE49-F238E27FC236}">
                <a16:creationId xmlns:a16="http://schemas.microsoft.com/office/drawing/2014/main" id="{42A779BE-DDA5-F0BD-DD16-A11BE6B6EB4C}"/>
              </a:ext>
            </a:extLst>
          </p:cNvPr>
          <p:cNvSpPr/>
          <p:nvPr/>
        </p:nvSpPr>
        <p:spPr>
          <a:xfrm>
            <a:off x="7943088" y="2790952"/>
            <a:ext cx="3395472" cy="2878328"/>
          </a:xfrm>
          <a:prstGeom prst="rect">
            <a:avLst/>
          </a:prstGeom>
          <a:solidFill>
            <a:srgbClr val="F4F7FA"/>
          </a:solidFill>
          <a:ln w="12700">
            <a:solidFill>
              <a:srgbClr val="D3DEE9"/>
            </a:solidFill>
            <a:prstDash val="solid"/>
          </a:ln>
        </p:spPr>
        <p:txBody>
          <a:bodyPr/>
          <a:lstStyle/>
          <a:p>
            <a:endParaRPr lang="en-US"/>
          </a:p>
        </p:txBody>
      </p:sp>
      <p:sp>
        <p:nvSpPr>
          <p:cNvPr id="37" name="Shape 14">
            <a:extLst>
              <a:ext uri="{FF2B5EF4-FFF2-40B4-BE49-F238E27FC236}">
                <a16:creationId xmlns:a16="http://schemas.microsoft.com/office/drawing/2014/main" id="{F981B703-8623-AF26-CA55-6F91FD7E700E}"/>
              </a:ext>
            </a:extLst>
          </p:cNvPr>
          <p:cNvSpPr/>
          <p:nvPr/>
        </p:nvSpPr>
        <p:spPr>
          <a:xfrm>
            <a:off x="7943088" y="2790952"/>
            <a:ext cx="3395472" cy="45720"/>
          </a:xfrm>
          <a:prstGeom prst="rect">
            <a:avLst/>
          </a:prstGeom>
          <a:solidFill>
            <a:srgbClr val="8A6520"/>
          </a:solidFill>
          <a:ln w="12700">
            <a:solidFill>
              <a:srgbClr val="333333"/>
            </a:solidFill>
            <a:prstDash val="solid"/>
          </a:ln>
        </p:spPr>
        <p:txBody>
          <a:bodyPr/>
          <a:lstStyle/>
          <a:p>
            <a:endParaRPr lang="en-US"/>
          </a:p>
        </p:txBody>
      </p:sp>
      <p:sp>
        <p:nvSpPr>
          <p:cNvPr id="38" name="Text 15">
            <a:extLst>
              <a:ext uri="{FF2B5EF4-FFF2-40B4-BE49-F238E27FC236}">
                <a16:creationId xmlns:a16="http://schemas.microsoft.com/office/drawing/2014/main" id="{720C8E18-E275-35C9-E31E-71DDD7107AA1}"/>
              </a:ext>
            </a:extLst>
          </p:cNvPr>
          <p:cNvSpPr txBox="1"/>
          <p:nvPr/>
        </p:nvSpPr>
        <p:spPr>
          <a:xfrm>
            <a:off x="8144256" y="3144307"/>
            <a:ext cx="2993136" cy="292608"/>
          </a:xfrm>
          <a:prstGeom prst="rect">
            <a:avLst/>
          </a:prstGeom>
          <a:noFill/>
          <a:ln/>
        </p:spPr>
        <p:txBody>
          <a:bodyPr wrap="square" lIns="0" tIns="0" rIns="0" bIns="0" rtlCol="0" anchor="ctr"/>
          <a:lstStyle/>
          <a:p>
            <a:pPr marL="0" indent="0">
              <a:lnSpc>
                <a:spcPts val="1485"/>
              </a:lnSpc>
              <a:buNone/>
            </a:pPr>
            <a:r>
              <a:rPr lang="en-US" sz="2800" b="1" kern="0" spc="200" dirty="0">
                <a:solidFill>
                  <a:srgbClr val="8A6520"/>
                </a:solidFill>
                <a:latin typeface="Arial" pitchFamily="34" charset="0"/>
                <a:ea typeface="Arial" pitchFamily="34" charset="-122"/>
                <a:cs typeface="Arial" pitchFamily="34" charset="-120"/>
              </a:rPr>
              <a:t>03</a:t>
            </a:r>
            <a:endParaRPr lang="en-US" sz="2800" dirty="0"/>
          </a:p>
        </p:txBody>
      </p:sp>
      <p:sp>
        <p:nvSpPr>
          <p:cNvPr id="39" name="Text 16">
            <a:extLst>
              <a:ext uri="{FF2B5EF4-FFF2-40B4-BE49-F238E27FC236}">
                <a16:creationId xmlns:a16="http://schemas.microsoft.com/office/drawing/2014/main" id="{EB528E5E-2FFD-E956-3435-C4E8BBCE9DE4}"/>
              </a:ext>
            </a:extLst>
          </p:cNvPr>
          <p:cNvSpPr txBox="1"/>
          <p:nvPr/>
        </p:nvSpPr>
        <p:spPr>
          <a:xfrm>
            <a:off x="8144256" y="3800348"/>
            <a:ext cx="2993136" cy="365760"/>
          </a:xfrm>
          <a:prstGeom prst="rect">
            <a:avLst/>
          </a:prstGeom>
          <a:noFill/>
          <a:ln/>
        </p:spPr>
        <p:txBody>
          <a:bodyPr wrap="square" lIns="0" tIns="0" rIns="0" bIns="0" rtlCol="0" anchor="ctr"/>
          <a:lstStyle/>
          <a:p>
            <a:pPr marL="0" indent="0">
              <a:lnSpc>
                <a:spcPts val="2970"/>
              </a:lnSpc>
              <a:buNone/>
            </a:pPr>
            <a:r>
              <a:rPr lang="en-US" sz="2000" dirty="0">
                <a:solidFill>
                  <a:srgbClr val="003471"/>
                </a:solidFill>
                <a:latin typeface="Bookman Old Style" panose="02050604050505020204" pitchFamily="18" charset="0"/>
                <a:ea typeface="Georgia" pitchFamily="34" charset="-122"/>
                <a:cs typeface="Georgia" pitchFamily="34" charset="-120"/>
              </a:rPr>
              <a:t>Why is it not on a shelf?</a:t>
            </a:r>
            <a:endParaRPr lang="en-US" sz="2000" dirty="0">
              <a:latin typeface="Bookman Old Style" panose="02050604050505020204" pitchFamily="18" charset="0"/>
            </a:endParaRPr>
          </a:p>
        </p:txBody>
      </p:sp>
      <p:sp>
        <p:nvSpPr>
          <p:cNvPr id="40" name="Text 17">
            <a:extLst>
              <a:ext uri="{FF2B5EF4-FFF2-40B4-BE49-F238E27FC236}">
                <a16:creationId xmlns:a16="http://schemas.microsoft.com/office/drawing/2014/main" id="{7951F7BC-49E4-6F3B-8183-4E533520BD14}"/>
              </a:ext>
            </a:extLst>
          </p:cNvPr>
          <p:cNvSpPr txBox="1"/>
          <p:nvPr/>
        </p:nvSpPr>
        <p:spPr>
          <a:xfrm>
            <a:off x="798576" y="5861304"/>
            <a:ext cx="7571232" cy="548640"/>
          </a:xfrm>
          <a:prstGeom prst="rect">
            <a:avLst/>
          </a:prstGeom>
          <a:noFill/>
          <a:ln/>
        </p:spPr>
        <p:txBody>
          <a:bodyPr wrap="square" lIns="0" tIns="0" rIns="0" bIns="0" rtlCol="0" anchor="ctr"/>
          <a:lstStyle/>
          <a:p>
            <a:pPr marL="0" indent="0" algn="l">
              <a:lnSpc>
                <a:spcPts val="3200"/>
              </a:lnSpc>
              <a:buNone/>
            </a:pPr>
            <a:r>
              <a:rPr lang="en-US" sz="2600" dirty="0">
                <a:solidFill>
                  <a:schemeClr val="bg1"/>
                </a:solidFill>
                <a:latin typeface="Georgia" pitchFamily="34" charset="0"/>
                <a:ea typeface="Georgia" pitchFamily="34" charset="-122"/>
                <a:cs typeface="Georgia" pitchFamily="34" charset="-120"/>
              </a:rPr>
              <a:t>All three have the same answer.</a:t>
            </a:r>
            <a:endParaRPr lang="en-US" sz="2600" dirty="0">
              <a:solidFill>
                <a:schemeClr val="bg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5" name="Text 3"/>
          <p:cNvSpPr txBox="1"/>
          <p:nvPr/>
        </p:nvSpPr>
        <p:spPr>
          <a:xfrm>
            <a:off x="822960" y="1234440"/>
            <a:ext cx="10515600" cy="934720"/>
          </a:xfrm>
          <a:prstGeom prst="rect">
            <a:avLst/>
          </a:prstGeom>
          <a:noFill/>
          <a:ln/>
        </p:spPr>
        <p:txBody>
          <a:bodyPr wrap="square" lIns="0" tIns="0" rIns="0" bIns="0" rtlCol="0" anchor="ctr"/>
          <a:lstStyle/>
          <a:p>
            <a:pPr marL="0" indent="0" algn="ctr">
              <a:lnSpc>
                <a:spcPts val="4876"/>
              </a:lnSpc>
              <a:buNone/>
            </a:pPr>
            <a:r>
              <a:rPr lang="en-US" sz="4600" dirty="0">
                <a:solidFill>
                  <a:srgbClr val="003471"/>
                </a:solidFill>
                <a:latin typeface="Georgia" pitchFamily="34" charset="0"/>
                <a:ea typeface="Georgia" pitchFamily="34" charset="-122"/>
                <a:cs typeface="Georgia" pitchFamily="34" charset="-120"/>
              </a:rPr>
              <a:t>Somebody offered</a:t>
            </a:r>
            <a:endParaRPr lang="en-US" sz="4600" dirty="0"/>
          </a:p>
          <a:p>
            <a:pPr marL="0" indent="0" algn="ctr">
              <a:lnSpc>
                <a:spcPts val="4876"/>
              </a:lnSpc>
              <a:buNone/>
            </a:pPr>
            <a:r>
              <a:rPr lang="en-US" sz="4600" dirty="0">
                <a:solidFill>
                  <a:srgbClr val="003471"/>
                </a:solidFill>
                <a:latin typeface="Georgia" pitchFamily="34" charset="0"/>
                <a:ea typeface="Georgia" pitchFamily="34" charset="-122"/>
                <a:cs typeface="Georgia" pitchFamily="34" charset="-120"/>
              </a:rPr>
              <a:t>to buy it.</a:t>
            </a:r>
            <a:endParaRPr lang="en-US" sz="4600" dirty="0"/>
          </a:p>
        </p:txBody>
      </p:sp>
      <p:sp>
        <p:nvSpPr>
          <p:cNvPr id="6" name="Shape 4"/>
          <p:cNvSpPr/>
          <p:nvPr/>
        </p:nvSpPr>
        <p:spPr>
          <a:xfrm>
            <a:off x="5577840" y="3080582"/>
            <a:ext cx="1005840" cy="22860"/>
          </a:xfrm>
          <a:prstGeom prst="rect">
            <a:avLst/>
          </a:prstGeom>
          <a:solidFill>
            <a:srgbClr val="8A6520"/>
          </a:solidFill>
          <a:ln w="12700">
            <a:solidFill>
              <a:srgbClr val="333333"/>
            </a:solidFill>
            <a:prstDash val="solid"/>
          </a:ln>
        </p:spPr>
        <p:txBody>
          <a:bodyPr/>
          <a:lstStyle/>
          <a:p>
            <a:endParaRPr lang="en-US"/>
          </a:p>
        </p:txBody>
      </p:sp>
      <p:sp>
        <p:nvSpPr>
          <p:cNvPr id="7" name="Text 5"/>
          <p:cNvSpPr txBox="1"/>
          <p:nvPr/>
        </p:nvSpPr>
        <p:spPr>
          <a:xfrm>
            <a:off x="822960" y="3579368"/>
            <a:ext cx="10515600" cy="347472"/>
          </a:xfrm>
          <a:prstGeom prst="rect">
            <a:avLst/>
          </a:prstGeom>
          <a:noFill/>
          <a:ln/>
        </p:spPr>
        <p:txBody>
          <a:bodyPr wrap="square" lIns="0" tIns="0" rIns="0" bIns="0" rtlCol="0" anchor="ctr"/>
          <a:lstStyle/>
          <a:p>
            <a:pPr marL="0" indent="0" algn="ctr">
              <a:lnSpc>
                <a:spcPts val="2500"/>
              </a:lnSpc>
              <a:buNone/>
            </a:pPr>
            <a:r>
              <a:rPr lang="en-US" sz="1700" dirty="0">
                <a:solidFill>
                  <a:srgbClr val="3A5C87"/>
                </a:solidFill>
                <a:latin typeface="Arial" pitchFamily="34" charset="0"/>
                <a:ea typeface="Arial" pitchFamily="34" charset="-122"/>
                <a:cs typeface="Arial" pitchFamily="34" charset="-120"/>
              </a:rPr>
              <a:t>It started with a phone call.</a:t>
            </a:r>
            <a:endParaRPr lang="en-US" sz="1700" dirty="0"/>
          </a:p>
        </p:txBody>
      </p:sp>
      <p:sp>
        <p:nvSpPr>
          <p:cNvPr id="8" name="Text 6"/>
          <p:cNvSpPr txBox="1"/>
          <p:nvPr/>
        </p:nvSpPr>
        <p:spPr>
          <a:xfrm>
            <a:off x="822960" y="4054856"/>
            <a:ext cx="10515600" cy="347472"/>
          </a:xfrm>
          <a:prstGeom prst="rect">
            <a:avLst/>
          </a:prstGeom>
          <a:noFill/>
          <a:ln/>
        </p:spPr>
        <p:txBody>
          <a:bodyPr wrap="square" lIns="0" tIns="0" rIns="0" bIns="0" rtlCol="0" anchor="ctr"/>
          <a:lstStyle/>
          <a:p>
            <a:pPr marL="0" indent="0" algn="ctr">
              <a:lnSpc>
                <a:spcPts val="2500"/>
              </a:lnSpc>
              <a:buNone/>
            </a:pPr>
            <a:r>
              <a:rPr lang="en-US" sz="1700" dirty="0">
                <a:solidFill>
                  <a:srgbClr val="3A5C87"/>
                </a:solidFill>
                <a:latin typeface="Arial" pitchFamily="34" charset="0"/>
                <a:ea typeface="Arial" pitchFamily="34" charset="-122"/>
                <a:cs typeface="Arial" pitchFamily="34" charset="-120"/>
              </a:rPr>
              <a:t>Before there was a company, there was a technology.</a:t>
            </a:r>
            <a:endParaRPr lang="en-US" sz="1700" dirty="0"/>
          </a:p>
        </p:txBody>
      </p:sp>
      <p:sp>
        <p:nvSpPr>
          <p:cNvPr id="9" name="Text 7"/>
          <p:cNvSpPr txBox="1"/>
          <p:nvPr/>
        </p:nvSpPr>
        <p:spPr>
          <a:xfrm>
            <a:off x="822960" y="4530344"/>
            <a:ext cx="10515600" cy="347472"/>
          </a:xfrm>
          <a:prstGeom prst="rect">
            <a:avLst/>
          </a:prstGeom>
          <a:noFill/>
          <a:ln/>
        </p:spPr>
        <p:txBody>
          <a:bodyPr wrap="square" lIns="0" tIns="0" rIns="0" bIns="0" rtlCol="0" anchor="ctr"/>
          <a:lstStyle/>
          <a:p>
            <a:pPr marL="0" indent="0" algn="ctr">
              <a:lnSpc>
                <a:spcPts val="2500"/>
              </a:lnSpc>
              <a:buNone/>
            </a:pPr>
            <a:r>
              <a:rPr lang="en-US" sz="1700" dirty="0">
                <a:solidFill>
                  <a:srgbClr val="3A5C87"/>
                </a:solidFill>
                <a:latin typeface="Arial" pitchFamily="34" charset="0"/>
                <a:ea typeface="Arial" pitchFamily="34" charset="-122"/>
                <a:cs typeface="Arial" pitchFamily="34" charset="-120"/>
              </a:rPr>
              <a:t>And a buyer with a check.</a:t>
            </a:r>
            <a:endParaRPr lang="en-US" sz="1700" dirty="0"/>
          </a:p>
        </p:txBody>
      </p:sp>
      <p:sp>
        <p:nvSpPr>
          <p:cNvPr id="10" name="Text 8"/>
          <p:cNvSpPr txBox="1"/>
          <p:nvPr/>
        </p:nvSpPr>
        <p:spPr>
          <a:xfrm>
            <a:off x="822960" y="5005832"/>
            <a:ext cx="10515600" cy="548640"/>
          </a:xfrm>
          <a:prstGeom prst="rect">
            <a:avLst/>
          </a:prstGeom>
          <a:noFill/>
          <a:ln/>
        </p:spPr>
        <p:txBody>
          <a:bodyPr wrap="square" lIns="0" tIns="0" rIns="0" bIns="0" rtlCol="0" anchor="ctr"/>
          <a:lstStyle/>
          <a:p>
            <a:pPr marL="0" indent="0" algn="ctr">
              <a:lnSpc>
                <a:spcPts val="3200"/>
              </a:lnSpc>
              <a:buNone/>
            </a:pPr>
            <a:r>
              <a:rPr lang="en-US" sz="2600" dirty="0">
                <a:solidFill>
                  <a:srgbClr val="8A6520"/>
                </a:solidFill>
                <a:latin typeface="Georgia" pitchFamily="34" charset="0"/>
                <a:ea typeface="Georgia" pitchFamily="34" charset="-122"/>
                <a:cs typeface="Georgia" pitchFamily="34" charset="-120"/>
              </a:rPr>
              <a:t>That phone call is where all three answers start.</a:t>
            </a:r>
            <a:endParaRPr lang="en-US" sz="2600" dirty="0"/>
          </a:p>
        </p:txBody>
      </p:sp>
      <p:pic>
        <p:nvPicPr>
          <p:cNvPr id="11" name="Picture 10">
            <a:extLst>
              <a:ext uri="{FF2B5EF4-FFF2-40B4-BE49-F238E27FC236}">
                <a16:creationId xmlns:a16="http://schemas.microsoft.com/office/drawing/2014/main" id="{5D498E4F-F199-CBDE-2AD3-62B4516D6195}"/>
              </a:ext>
            </a:extLst>
          </p:cNvPr>
          <p:cNvPicPr>
            <a:picLocks noChangeAspect="1"/>
          </p:cNvPicPr>
          <p:nvPr/>
        </p:nvPicPr>
        <p:blipFill>
          <a:blip r:embed="rId3"/>
          <a:stretch>
            <a:fillRect/>
          </a:stretch>
        </p:blipFill>
        <p:spPr>
          <a:xfrm>
            <a:off x="10753882" y="6355271"/>
            <a:ext cx="1112297" cy="294711"/>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sp>
        <p:nvSpPr>
          <p:cNvPr id="5" name="Text 3"/>
          <p:cNvSpPr txBox="1"/>
          <p:nvPr/>
        </p:nvSpPr>
        <p:spPr>
          <a:xfrm>
            <a:off x="822960" y="2018792"/>
            <a:ext cx="10515600" cy="934720"/>
          </a:xfrm>
          <a:prstGeom prst="rect">
            <a:avLst/>
          </a:prstGeom>
          <a:noFill/>
          <a:ln/>
        </p:spPr>
        <p:txBody>
          <a:bodyPr wrap="square" lIns="0" tIns="0" rIns="0" bIns="0" rtlCol="0" anchor="ctr"/>
          <a:lstStyle/>
          <a:p>
            <a:pPr marL="0" indent="0" algn="ctr">
              <a:lnSpc>
                <a:spcPts val="4876"/>
              </a:lnSpc>
              <a:buNone/>
            </a:pPr>
            <a:r>
              <a:rPr lang="en-US" sz="4600" dirty="0">
                <a:solidFill>
                  <a:srgbClr val="003471"/>
                </a:solidFill>
                <a:latin typeface="Georgia" pitchFamily="34" charset="0"/>
                <a:ea typeface="Georgia" pitchFamily="34" charset="-122"/>
                <a:cs typeface="Georgia" pitchFamily="34" charset="-120"/>
              </a:rPr>
              <a:t>There was one condition.</a:t>
            </a:r>
            <a:endParaRPr lang="en-US" sz="4600" dirty="0"/>
          </a:p>
        </p:txBody>
      </p:sp>
      <p:sp>
        <p:nvSpPr>
          <p:cNvPr id="6" name="Shape 4"/>
          <p:cNvSpPr/>
          <p:nvPr/>
        </p:nvSpPr>
        <p:spPr>
          <a:xfrm>
            <a:off x="5577840" y="3118104"/>
            <a:ext cx="1005840" cy="22860"/>
          </a:xfrm>
          <a:prstGeom prst="rect">
            <a:avLst/>
          </a:prstGeom>
          <a:solidFill>
            <a:srgbClr val="8A6520"/>
          </a:solidFill>
          <a:ln w="12700">
            <a:solidFill>
              <a:srgbClr val="333333"/>
            </a:solidFill>
            <a:prstDash val="solid"/>
          </a:ln>
        </p:spPr>
        <p:txBody>
          <a:bodyPr/>
          <a:lstStyle/>
          <a:p>
            <a:endParaRPr lang="en-US"/>
          </a:p>
        </p:txBody>
      </p:sp>
      <p:sp>
        <p:nvSpPr>
          <p:cNvPr id="7" name="Text 5"/>
          <p:cNvSpPr txBox="1"/>
          <p:nvPr/>
        </p:nvSpPr>
        <p:spPr>
          <a:xfrm>
            <a:off x="822960" y="3429000"/>
            <a:ext cx="10515600" cy="347472"/>
          </a:xfrm>
          <a:prstGeom prst="rect">
            <a:avLst/>
          </a:prstGeom>
          <a:noFill/>
          <a:ln/>
        </p:spPr>
        <p:txBody>
          <a:bodyPr wrap="square" lIns="0" tIns="0" rIns="0" bIns="0" rtlCol="0" anchor="ctr"/>
          <a:lstStyle/>
          <a:p>
            <a:pPr marL="0" indent="0" algn="ctr">
              <a:lnSpc>
                <a:spcPts val="2500"/>
              </a:lnSpc>
              <a:buNone/>
            </a:pPr>
            <a:r>
              <a:rPr lang="en-US" sz="1700" dirty="0">
                <a:solidFill>
                  <a:srgbClr val="3A5C87"/>
                </a:solidFill>
                <a:latin typeface="Arial" pitchFamily="34" charset="0"/>
                <a:ea typeface="Arial" pitchFamily="34" charset="-122"/>
                <a:cs typeface="Arial" pitchFamily="34" charset="-120"/>
              </a:rPr>
              <a:t>Take it off the market. Let it disappear.</a:t>
            </a:r>
            <a:endParaRPr lang="en-US" sz="1700" dirty="0"/>
          </a:p>
        </p:txBody>
      </p:sp>
      <p:sp>
        <p:nvSpPr>
          <p:cNvPr id="8" name="Text 6"/>
          <p:cNvSpPr txBox="1"/>
          <p:nvPr/>
        </p:nvSpPr>
        <p:spPr>
          <a:xfrm>
            <a:off x="822960" y="3904488"/>
            <a:ext cx="10515600" cy="548640"/>
          </a:xfrm>
          <a:prstGeom prst="rect">
            <a:avLst/>
          </a:prstGeom>
          <a:noFill/>
          <a:ln/>
        </p:spPr>
        <p:txBody>
          <a:bodyPr wrap="square" lIns="0" tIns="0" rIns="0" bIns="0" rtlCol="0" anchor="ctr"/>
          <a:lstStyle/>
          <a:p>
            <a:pPr marL="0" indent="0" algn="ctr">
              <a:lnSpc>
                <a:spcPts val="3200"/>
              </a:lnSpc>
              <a:buNone/>
            </a:pPr>
            <a:r>
              <a:rPr lang="en-US" sz="2600" dirty="0">
                <a:solidFill>
                  <a:srgbClr val="8A6520"/>
                </a:solidFill>
                <a:latin typeface="Georgia" pitchFamily="34" charset="0"/>
                <a:ea typeface="Georgia" pitchFamily="34" charset="-122"/>
                <a:cs typeface="Georgia" pitchFamily="34" charset="-120"/>
              </a:rPr>
              <a:t>A fortune, to make sure nobody ever felt it.</a:t>
            </a:r>
            <a:endParaRPr lang="en-US" sz="2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003471"/>
        </a:solidFill>
        <a:effectLst/>
      </p:bgPr>
    </p:bg>
    <p:spTree>
      <p:nvGrpSpPr>
        <p:cNvPr id="1" name=""/>
        <p:cNvGrpSpPr/>
        <p:nvPr/>
      </p:nvGrpSpPr>
      <p:grpSpPr>
        <a:xfrm>
          <a:off x="0" y="0"/>
          <a:ext cx="0" cy="0"/>
          <a:chOff x="0" y="0"/>
          <a:chExt cx="0" cy="0"/>
        </a:xfrm>
      </p:grpSpPr>
      <p:sp>
        <p:nvSpPr>
          <p:cNvPr id="5" name="Text 3"/>
          <p:cNvSpPr txBox="1"/>
          <p:nvPr/>
        </p:nvSpPr>
        <p:spPr>
          <a:xfrm>
            <a:off x="822960" y="1234440"/>
            <a:ext cx="10515600" cy="256032"/>
          </a:xfrm>
          <a:prstGeom prst="rect">
            <a:avLst/>
          </a:prstGeom>
          <a:noFill/>
          <a:ln/>
        </p:spPr>
        <p:txBody>
          <a:bodyPr wrap="square" lIns="0" tIns="0" rIns="0" bIns="0" rtlCol="0" anchor="ctr"/>
          <a:lstStyle/>
          <a:p>
            <a:pPr marL="0" indent="0" algn="l">
              <a:buNone/>
            </a:pPr>
            <a:r>
              <a:rPr lang="en-US" sz="1000" b="1" kern="0" spc="260" dirty="0">
                <a:solidFill>
                  <a:srgbClr val="8FC4EA"/>
                </a:solidFill>
                <a:latin typeface="Arial" pitchFamily="34" charset="0"/>
                <a:ea typeface="Arial" pitchFamily="34" charset="-122"/>
                <a:cs typeface="Arial" pitchFamily="34" charset="-120"/>
              </a:rPr>
              <a:t>THE FOUNDER</a:t>
            </a:r>
            <a:endParaRPr lang="en-US" sz="1000" dirty="0"/>
          </a:p>
        </p:txBody>
      </p:sp>
      <p:sp>
        <p:nvSpPr>
          <p:cNvPr id="6" name="Text 4"/>
          <p:cNvSpPr txBox="1"/>
          <p:nvPr/>
        </p:nvSpPr>
        <p:spPr>
          <a:xfrm>
            <a:off x="822960" y="1618488"/>
            <a:ext cx="10515600" cy="934720"/>
          </a:xfrm>
          <a:prstGeom prst="rect">
            <a:avLst/>
          </a:prstGeom>
          <a:noFill/>
          <a:ln/>
        </p:spPr>
        <p:txBody>
          <a:bodyPr wrap="square" lIns="0" tIns="0" rIns="0" bIns="0" rtlCol="0" anchor="ctr"/>
          <a:lstStyle/>
          <a:p>
            <a:pPr marL="0" indent="0" algn="l">
              <a:lnSpc>
                <a:spcPts val="4876"/>
              </a:lnSpc>
              <a:buNone/>
            </a:pPr>
            <a:r>
              <a:rPr lang="en-US" sz="4600" dirty="0">
                <a:solidFill>
                  <a:srgbClr val="FFFFFF"/>
                </a:solidFill>
                <a:latin typeface="Georgia" pitchFamily="34" charset="0"/>
                <a:ea typeface="Georgia" pitchFamily="34" charset="-122"/>
                <a:cs typeface="Georgia" pitchFamily="34" charset="-120"/>
              </a:rPr>
              <a:t>We said no.</a:t>
            </a:r>
            <a:endParaRPr lang="en-US" sz="4600" dirty="0"/>
          </a:p>
        </p:txBody>
      </p:sp>
      <p:sp>
        <p:nvSpPr>
          <p:cNvPr id="7" name="Shape 5"/>
          <p:cNvSpPr/>
          <p:nvPr/>
        </p:nvSpPr>
        <p:spPr>
          <a:xfrm>
            <a:off x="822960" y="2717800"/>
            <a:ext cx="1005840" cy="22860"/>
          </a:xfrm>
          <a:prstGeom prst="rect">
            <a:avLst/>
          </a:prstGeom>
          <a:solidFill>
            <a:srgbClr val="C39E40"/>
          </a:solidFill>
          <a:ln w="12700">
            <a:solidFill>
              <a:srgbClr val="333333"/>
            </a:solidFill>
            <a:prstDash val="solid"/>
          </a:ln>
        </p:spPr>
        <p:txBody>
          <a:bodyPr/>
          <a:lstStyle/>
          <a:p>
            <a:endParaRPr lang="en-US"/>
          </a:p>
        </p:txBody>
      </p:sp>
      <p:sp>
        <p:nvSpPr>
          <p:cNvPr id="8" name="Text 6"/>
          <p:cNvSpPr txBox="1"/>
          <p:nvPr/>
        </p:nvSpPr>
        <p:spPr>
          <a:xfrm>
            <a:off x="822960" y="3028696"/>
            <a:ext cx="6940296" cy="347472"/>
          </a:xfrm>
          <a:prstGeom prst="rect">
            <a:avLst/>
          </a:prstGeom>
          <a:noFill/>
          <a:ln/>
        </p:spPr>
        <p:txBody>
          <a:bodyPr wrap="square" lIns="0" tIns="0" rIns="0" bIns="0" rtlCol="0" anchor="ctr"/>
          <a:lstStyle/>
          <a:p>
            <a:pPr marL="0" indent="0" algn="l">
              <a:lnSpc>
                <a:spcPts val="2500"/>
              </a:lnSpc>
              <a:buNone/>
            </a:pPr>
            <a:r>
              <a:rPr lang="en-US" sz="1700" dirty="0">
                <a:solidFill>
                  <a:srgbClr val="C6D0DC"/>
                </a:solidFill>
                <a:latin typeface="Arial" pitchFamily="34" charset="0"/>
                <a:ea typeface="Arial" pitchFamily="34" charset="-122"/>
                <a:cs typeface="Arial" pitchFamily="34" charset="-120"/>
              </a:rPr>
              <a:t>Verdis Norton had built billion-dollar companies.</a:t>
            </a:r>
            <a:endParaRPr lang="en-US" sz="1700" dirty="0"/>
          </a:p>
        </p:txBody>
      </p:sp>
      <p:sp>
        <p:nvSpPr>
          <p:cNvPr id="9" name="Text 7"/>
          <p:cNvSpPr txBox="1"/>
          <p:nvPr/>
        </p:nvSpPr>
        <p:spPr>
          <a:xfrm>
            <a:off x="822960" y="3504184"/>
            <a:ext cx="6940296" cy="347472"/>
          </a:xfrm>
          <a:prstGeom prst="rect">
            <a:avLst/>
          </a:prstGeom>
          <a:noFill/>
          <a:ln/>
        </p:spPr>
        <p:txBody>
          <a:bodyPr wrap="square" lIns="0" tIns="0" rIns="0" bIns="0" rtlCol="0" anchor="ctr"/>
          <a:lstStyle/>
          <a:p>
            <a:pPr marL="0" indent="0" algn="l">
              <a:lnSpc>
                <a:spcPts val="2500"/>
              </a:lnSpc>
              <a:buNone/>
            </a:pPr>
            <a:r>
              <a:rPr lang="en-US" sz="1700" dirty="0">
                <a:solidFill>
                  <a:srgbClr val="C6D0DC"/>
                </a:solidFill>
                <a:latin typeface="Arial" pitchFamily="34" charset="0"/>
                <a:ea typeface="Arial" pitchFamily="34" charset="-122"/>
                <a:cs typeface="Arial" pitchFamily="34" charset="-120"/>
              </a:rPr>
              <a:t>He knew exactly what he was turning down.</a:t>
            </a:r>
            <a:endParaRPr lang="en-US" sz="1700" dirty="0"/>
          </a:p>
        </p:txBody>
      </p:sp>
      <p:sp>
        <p:nvSpPr>
          <p:cNvPr id="10" name="Text 8"/>
          <p:cNvSpPr txBox="1"/>
          <p:nvPr/>
        </p:nvSpPr>
        <p:spPr>
          <a:xfrm>
            <a:off x="822960" y="3979672"/>
            <a:ext cx="6940296" cy="347472"/>
          </a:xfrm>
          <a:prstGeom prst="rect">
            <a:avLst/>
          </a:prstGeom>
          <a:noFill/>
          <a:ln/>
        </p:spPr>
        <p:txBody>
          <a:bodyPr wrap="square" lIns="0" tIns="0" rIns="0" bIns="0" rtlCol="0" anchor="ctr"/>
          <a:lstStyle/>
          <a:p>
            <a:pPr marL="0" indent="0" algn="l">
              <a:lnSpc>
                <a:spcPts val="2500"/>
              </a:lnSpc>
              <a:buNone/>
            </a:pPr>
            <a:r>
              <a:rPr lang="en-US" sz="1700" dirty="0">
                <a:solidFill>
                  <a:srgbClr val="C6D0DC"/>
                </a:solidFill>
                <a:latin typeface="Arial" pitchFamily="34" charset="0"/>
                <a:ea typeface="Arial" pitchFamily="34" charset="-122"/>
                <a:cs typeface="Arial" pitchFamily="34" charset="-120"/>
              </a:rPr>
              <a:t>He said no anyway.</a:t>
            </a:r>
            <a:endParaRPr lang="en-US" sz="1700" dirty="0"/>
          </a:p>
        </p:txBody>
      </p:sp>
      <p:sp>
        <p:nvSpPr>
          <p:cNvPr id="11" name="Text 9"/>
          <p:cNvSpPr txBox="1"/>
          <p:nvPr/>
        </p:nvSpPr>
        <p:spPr>
          <a:xfrm>
            <a:off x="822960" y="4455160"/>
            <a:ext cx="7571232" cy="548640"/>
          </a:xfrm>
          <a:prstGeom prst="rect">
            <a:avLst/>
          </a:prstGeom>
          <a:noFill/>
          <a:ln/>
        </p:spPr>
        <p:txBody>
          <a:bodyPr wrap="square" lIns="0" tIns="0" rIns="0" bIns="0" rtlCol="0" anchor="ctr"/>
          <a:lstStyle/>
          <a:p>
            <a:pPr marL="0" indent="0" algn="l">
              <a:lnSpc>
                <a:spcPts val="3200"/>
              </a:lnSpc>
              <a:buNone/>
            </a:pPr>
            <a:r>
              <a:rPr lang="en-US" sz="2600" dirty="0">
                <a:solidFill>
                  <a:srgbClr val="C39E40"/>
                </a:solidFill>
                <a:latin typeface="Georgia" pitchFamily="34" charset="0"/>
                <a:ea typeface="Georgia" pitchFamily="34" charset="-122"/>
                <a:cs typeface="Georgia" pitchFamily="34" charset="-120"/>
              </a:rPr>
              <a:t>One person chose people over a payday.</a:t>
            </a:r>
            <a:endParaRPr lang="en-US" sz="2600" dirty="0"/>
          </a:p>
        </p:txBody>
      </p:sp>
      <p:pic>
        <p:nvPicPr>
          <p:cNvPr id="12" name="Picture 11">
            <a:extLst>
              <a:ext uri="{FF2B5EF4-FFF2-40B4-BE49-F238E27FC236}">
                <a16:creationId xmlns:a16="http://schemas.microsoft.com/office/drawing/2014/main" id="{2647FF0F-B809-AB4D-1344-4F100707CC46}"/>
              </a:ext>
            </a:extLst>
          </p:cNvPr>
          <p:cNvPicPr>
            <a:picLocks noChangeAspect="1"/>
          </p:cNvPicPr>
          <p:nvPr/>
        </p:nvPicPr>
        <p:blipFill>
          <a:blip r:embed="rId3"/>
          <a:stretch>
            <a:fillRect/>
          </a:stretch>
        </p:blipFill>
        <p:spPr>
          <a:xfrm>
            <a:off x="10753882" y="6355271"/>
            <a:ext cx="1112297" cy="294711"/>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0" descr="bgjpg/008.jpg">
            <a:extLst>
              <a:ext uri="{FF2B5EF4-FFF2-40B4-BE49-F238E27FC236}">
                <a16:creationId xmlns:a16="http://schemas.microsoft.com/office/drawing/2014/main" id="{090A6587-32DA-F740-7A54-A94E9BEE12D3}"/>
              </a:ext>
            </a:extLst>
          </p:cNvPr>
          <p:cNvPicPr>
            <a:picLocks noChangeAspect="1"/>
          </p:cNvPicPr>
          <p:nvPr/>
        </p:nvPicPr>
        <p:blipFill>
          <a:blip r:embed="rId3"/>
          <a:srcRect t="3800" r="4086"/>
          <a:stretch>
            <a:fillRect/>
          </a:stretch>
        </p:blipFill>
        <p:spPr>
          <a:xfrm>
            <a:off x="9273" y="0"/>
            <a:ext cx="12192000" cy="6858000"/>
          </a:xfrm>
          <a:prstGeom prst="rect">
            <a:avLst/>
          </a:prstGeom>
        </p:spPr>
      </p:pic>
      <p:sp>
        <p:nvSpPr>
          <p:cNvPr id="3" name="Text 0"/>
          <p:cNvSpPr txBox="1"/>
          <p:nvPr/>
        </p:nvSpPr>
        <p:spPr>
          <a:xfrm>
            <a:off x="294097" y="1488861"/>
            <a:ext cx="11603501" cy="859431"/>
          </a:xfrm>
          <a:prstGeom prst="rect">
            <a:avLst/>
          </a:prstGeom>
          <a:noFill/>
          <a:ln/>
        </p:spPr>
        <p:txBody>
          <a:bodyPr wrap="square" lIns="0" tIns="0" rIns="0" bIns="0" rtlCol="0" anchor="t">
            <a:normAutofit/>
          </a:bodyPr>
          <a:lstStyle/>
          <a:p>
            <a:pPr marL="0" indent="0" algn="ctr">
              <a:lnSpc>
                <a:spcPts val="3528"/>
              </a:lnSpc>
              <a:buNone/>
            </a:pPr>
            <a:r>
              <a:rPr lang="en-US" sz="6600" kern="0" spc="-137" dirty="0">
                <a:solidFill>
                  <a:srgbClr val="FFFFFF"/>
                </a:solidFill>
                <a:latin typeface="Bookman Old Style" panose="02050604050505020204" pitchFamily="18" charset="0"/>
                <a:ea typeface="Newsreader" pitchFamily="34" charset="-122"/>
                <a:cs typeface="Newsreader" pitchFamily="34" charset="-120"/>
              </a:rPr>
              <a:t>Nearly two decades later.</a:t>
            </a:r>
            <a:endParaRPr lang="en-US" sz="6600" dirty="0">
              <a:latin typeface="Bookman Old Style" panose="02050604050505020204" pitchFamily="18" charset="0"/>
            </a:endParaRPr>
          </a:p>
        </p:txBody>
      </p:sp>
      <p:sp>
        <p:nvSpPr>
          <p:cNvPr id="4" name="Text 1"/>
          <p:cNvSpPr txBox="1"/>
          <p:nvPr/>
        </p:nvSpPr>
        <p:spPr>
          <a:xfrm>
            <a:off x="1387825" y="2542830"/>
            <a:ext cx="1762716" cy="950869"/>
          </a:xfrm>
          <a:prstGeom prst="rect">
            <a:avLst/>
          </a:prstGeom>
          <a:noFill/>
          <a:ln/>
        </p:spPr>
        <p:txBody>
          <a:bodyPr wrap="square" lIns="0" tIns="0" rIns="0" bIns="0" rtlCol="0" anchor="t">
            <a:normAutofit/>
          </a:bodyPr>
          <a:lstStyle/>
          <a:p>
            <a:pPr marL="0" indent="0" algn="ctr">
              <a:lnSpc>
                <a:spcPts val="3978"/>
              </a:lnSpc>
              <a:buNone/>
            </a:pPr>
            <a:r>
              <a:rPr lang="en-US" sz="4800" kern="0" spc="-175" dirty="0">
                <a:solidFill>
                  <a:srgbClr val="FFFFFF"/>
                </a:solidFill>
                <a:latin typeface="Bookman Old Style" panose="02050604050505020204" pitchFamily="18" charset="0"/>
                <a:ea typeface="Newsreader" pitchFamily="34" charset="-122"/>
                <a:cs typeface="Newsreader" pitchFamily="34" charset="-120"/>
              </a:rPr>
              <a:t>$2B</a:t>
            </a:r>
            <a:endParaRPr lang="en-US" sz="4800" dirty="0">
              <a:latin typeface="Bookman Old Style" panose="02050604050505020204" pitchFamily="18" charset="0"/>
            </a:endParaRPr>
          </a:p>
        </p:txBody>
      </p:sp>
      <p:sp>
        <p:nvSpPr>
          <p:cNvPr id="5" name="Text 2"/>
          <p:cNvSpPr txBox="1"/>
          <p:nvPr/>
        </p:nvSpPr>
        <p:spPr>
          <a:xfrm>
            <a:off x="1621124" y="3213825"/>
            <a:ext cx="1248661" cy="260343"/>
          </a:xfrm>
          <a:prstGeom prst="rect">
            <a:avLst/>
          </a:prstGeom>
          <a:noFill/>
          <a:ln/>
        </p:spPr>
        <p:txBody>
          <a:bodyPr wrap="square" lIns="0" tIns="0" rIns="0" bIns="0" rtlCol="0" anchor="t">
            <a:noAutofit/>
          </a:bodyPr>
          <a:lstStyle/>
          <a:p>
            <a:pPr marL="0" indent="0" algn="ctr">
              <a:buNone/>
            </a:pPr>
            <a:r>
              <a:rPr lang="en-US" sz="1600" dirty="0">
                <a:solidFill>
                  <a:srgbClr val="A8C9E8"/>
                </a:solidFill>
                <a:latin typeface="Graphik Light" panose="020B0403030202060203" pitchFamily="34" charset="0"/>
                <a:ea typeface="Instrument Sans" pitchFamily="34" charset="-122"/>
                <a:cs typeface="Instrument Sans" pitchFamily="34" charset="-120"/>
              </a:rPr>
              <a:t>nearly, in global sales</a:t>
            </a:r>
            <a:endParaRPr lang="en-US" sz="1600" dirty="0">
              <a:solidFill>
                <a:srgbClr val="A8C9E8"/>
              </a:solidFill>
              <a:latin typeface="Graphik Light" panose="020B0403030202060203" pitchFamily="34" charset="0"/>
            </a:endParaRPr>
          </a:p>
        </p:txBody>
      </p:sp>
      <p:sp>
        <p:nvSpPr>
          <p:cNvPr id="6" name="Text 3"/>
          <p:cNvSpPr txBox="1"/>
          <p:nvPr/>
        </p:nvSpPr>
        <p:spPr>
          <a:xfrm>
            <a:off x="3419010" y="2380650"/>
            <a:ext cx="2821731" cy="1008077"/>
          </a:xfrm>
          <a:prstGeom prst="rect">
            <a:avLst/>
          </a:prstGeom>
          <a:noFill/>
          <a:ln/>
        </p:spPr>
        <p:txBody>
          <a:bodyPr wrap="square" lIns="0" tIns="0" rIns="0" bIns="0" rtlCol="0" anchor="t">
            <a:normAutofit/>
          </a:bodyPr>
          <a:lstStyle/>
          <a:p>
            <a:pPr marL="0" indent="0" algn="ctr">
              <a:lnSpc>
                <a:spcPts val="2754"/>
              </a:lnSpc>
              <a:buNone/>
            </a:pPr>
            <a:r>
              <a:rPr lang="en-US" sz="2000" kern="0" spc="-122" dirty="0">
                <a:solidFill>
                  <a:srgbClr val="FFFFFF"/>
                </a:solidFill>
                <a:latin typeface="Graphik Light" panose="020B0403030202060203" pitchFamily="34" charset="0"/>
                <a:ea typeface="Newsreader" pitchFamily="34" charset="-122"/>
                <a:cs typeface="Newsreader" pitchFamily="34" charset="-120"/>
              </a:rPr>
              <a:t>Tens of </a:t>
            </a:r>
          </a:p>
          <a:p>
            <a:pPr marL="0" indent="0" algn="ctr">
              <a:lnSpc>
                <a:spcPts val="2754"/>
              </a:lnSpc>
              <a:buNone/>
            </a:pPr>
            <a:r>
              <a:rPr lang="en-US" sz="2000" kern="0" spc="-122" dirty="0">
                <a:solidFill>
                  <a:srgbClr val="FFFFFF"/>
                </a:solidFill>
                <a:latin typeface="Graphik Light" panose="020B0403030202060203" pitchFamily="34" charset="0"/>
                <a:ea typeface="Newsreader" pitchFamily="34" charset="-122"/>
                <a:cs typeface="Newsreader" pitchFamily="34" charset="-120"/>
              </a:rPr>
              <a:t>Thousands</a:t>
            </a:r>
            <a:endParaRPr lang="en-US" sz="2000" dirty="0">
              <a:latin typeface="Graphik Light" panose="020B0403030202060203" pitchFamily="34" charset="0"/>
            </a:endParaRPr>
          </a:p>
        </p:txBody>
      </p:sp>
      <p:sp>
        <p:nvSpPr>
          <p:cNvPr id="7" name="Text 4"/>
          <p:cNvSpPr txBox="1"/>
          <p:nvPr/>
        </p:nvSpPr>
        <p:spPr>
          <a:xfrm>
            <a:off x="3928475" y="3258555"/>
            <a:ext cx="1802800" cy="260343"/>
          </a:xfrm>
          <a:prstGeom prst="rect">
            <a:avLst/>
          </a:prstGeom>
          <a:noFill/>
          <a:ln/>
        </p:spPr>
        <p:txBody>
          <a:bodyPr wrap="square" lIns="0" tIns="0" rIns="0" bIns="0" rtlCol="0" anchor="t">
            <a:noAutofit/>
          </a:bodyPr>
          <a:lstStyle/>
          <a:p>
            <a:pPr marL="0" indent="0" algn="ctr">
              <a:buNone/>
            </a:pPr>
            <a:r>
              <a:rPr lang="en-US" sz="1600" dirty="0">
                <a:solidFill>
                  <a:srgbClr val="A8C9E8"/>
                </a:solidFill>
                <a:latin typeface="Graphik Light" panose="020B0403030202060203" pitchFamily="34" charset="0"/>
                <a:ea typeface="Instrument Sans" pitchFamily="34" charset="-122"/>
                <a:cs typeface="Instrument Sans" pitchFamily="34" charset="-120"/>
              </a:rPr>
              <a:t>loyal for a decade or more</a:t>
            </a:r>
            <a:endParaRPr lang="en-US" sz="1600" dirty="0">
              <a:solidFill>
                <a:srgbClr val="A8C9E8"/>
              </a:solidFill>
              <a:latin typeface="Graphik Light" panose="020B0403030202060203" pitchFamily="34" charset="0"/>
            </a:endParaRPr>
          </a:p>
        </p:txBody>
      </p:sp>
      <p:sp>
        <p:nvSpPr>
          <p:cNvPr id="8" name="Text 5"/>
          <p:cNvSpPr txBox="1"/>
          <p:nvPr/>
        </p:nvSpPr>
        <p:spPr>
          <a:xfrm>
            <a:off x="6259932" y="2652547"/>
            <a:ext cx="2035759" cy="540345"/>
          </a:xfrm>
          <a:prstGeom prst="rect">
            <a:avLst/>
          </a:prstGeom>
          <a:noFill/>
          <a:ln/>
        </p:spPr>
        <p:txBody>
          <a:bodyPr wrap="square" lIns="0" tIns="0" rIns="0" bIns="0" rtlCol="0" anchor="t">
            <a:normAutofit/>
          </a:bodyPr>
          <a:lstStyle/>
          <a:p>
            <a:pPr marL="0" indent="0" algn="ctr">
              <a:lnSpc>
                <a:spcPts val="3978"/>
              </a:lnSpc>
              <a:buNone/>
            </a:pPr>
            <a:r>
              <a:rPr lang="en-US" sz="4800" kern="0" spc="-175" dirty="0">
                <a:solidFill>
                  <a:srgbClr val="FFFFFF"/>
                </a:solidFill>
                <a:latin typeface="Bookman Old Style" panose="02050604050505020204" pitchFamily="18" charset="0"/>
                <a:ea typeface="Newsreader" pitchFamily="34" charset="-122"/>
                <a:cs typeface="Newsreader" pitchFamily="34" charset="-120"/>
              </a:rPr>
              <a:t>35</a:t>
            </a:r>
            <a:endParaRPr lang="en-US" sz="4800" dirty="0">
              <a:latin typeface="Bookman Old Style" panose="02050604050505020204" pitchFamily="18" charset="0"/>
            </a:endParaRPr>
          </a:p>
        </p:txBody>
      </p:sp>
      <p:sp>
        <p:nvSpPr>
          <p:cNvPr id="9" name="Text 6"/>
          <p:cNvSpPr txBox="1"/>
          <p:nvPr/>
        </p:nvSpPr>
        <p:spPr>
          <a:xfrm>
            <a:off x="6612087" y="3258555"/>
            <a:ext cx="1566367" cy="260343"/>
          </a:xfrm>
          <a:prstGeom prst="rect">
            <a:avLst/>
          </a:prstGeom>
          <a:noFill/>
          <a:ln/>
        </p:spPr>
        <p:txBody>
          <a:bodyPr wrap="square" lIns="0" tIns="0" rIns="0" bIns="0" rtlCol="0" anchor="t">
            <a:noAutofit/>
          </a:bodyPr>
          <a:lstStyle/>
          <a:p>
            <a:pPr marL="0" indent="0" algn="ctr">
              <a:buNone/>
            </a:pPr>
            <a:r>
              <a:rPr lang="en-US" sz="1600" dirty="0">
                <a:solidFill>
                  <a:srgbClr val="A8C9E8"/>
                </a:solidFill>
                <a:latin typeface="Graphik Light" panose="020B0403030202060203" pitchFamily="34" charset="0"/>
                <a:ea typeface="Instrument Sans" pitchFamily="34" charset="-122"/>
                <a:cs typeface="Instrument Sans" pitchFamily="34" charset="-120"/>
              </a:rPr>
              <a:t>countries, and still growing</a:t>
            </a:r>
            <a:endParaRPr lang="en-US" sz="1600" dirty="0">
              <a:solidFill>
                <a:srgbClr val="A8C9E8"/>
              </a:solidFill>
              <a:latin typeface="Graphik Light" panose="020B0403030202060203" pitchFamily="34" charset="0"/>
            </a:endParaRPr>
          </a:p>
        </p:txBody>
      </p:sp>
      <p:sp>
        <p:nvSpPr>
          <p:cNvPr id="10" name="Text 7"/>
          <p:cNvSpPr txBox="1"/>
          <p:nvPr/>
        </p:nvSpPr>
        <p:spPr>
          <a:xfrm>
            <a:off x="9054357" y="2613741"/>
            <a:ext cx="1749818" cy="540346"/>
          </a:xfrm>
          <a:prstGeom prst="rect">
            <a:avLst/>
          </a:prstGeom>
          <a:noFill/>
          <a:ln/>
        </p:spPr>
        <p:txBody>
          <a:bodyPr wrap="square" lIns="0" tIns="0" rIns="0" bIns="0" rtlCol="0" anchor="t">
            <a:normAutofit/>
          </a:bodyPr>
          <a:lstStyle/>
          <a:p>
            <a:pPr marL="0" indent="0" algn="ctr">
              <a:lnSpc>
                <a:spcPts val="3978"/>
              </a:lnSpc>
              <a:buNone/>
            </a:pPr>
            <a:r>
              <a:rPr lang="en-US" sz="4400" kern="0" spc="-175" dirty="0">
                <a:solidFill>
                  <a:srgbClr val="C39E40"/>
                </a:solidFill>
                <a:latin typeface="Bookman Old Style" panose="02050604050505020204" pitchFamily="18" charset="0"/>
                <a:ea typeface="Newsreader" pitchFamily="34" charset="-122"/>
                <a:cs typeface="Newsreader" pitchFamily="34" charset="-120"/>
              </a:rPr>
              <a:t>Zero</a:t>
            </a:r>
            <a:endParaRPr lang="en-US" sz="4400" dirty="0">
              <a:latin typeface="Bookman Old Style" panose="02050604050505020204" pitchFamily="18" charset="0"/>
            </a:endParaRPr>
          </a:p>
        </p:txBody>
      </p:sp>
      <p:sp>
        <p:nvSpPr>
          <p:cNvPr id="11" name="Text 8"/>
          <p:cNvSpPr txBox="1"/>
          <p:nvPr/>
        </p:nvSpPr>
        <p:spPr>
          <a:xfrm>
            <a:off x="9215525" y="3213824"/>
            <a:ext cx="1427482" cy="260343"/>
          </a:xfrm>
          <a:prstGeom prst="rect">
            <a:avLst/>
          </a:prstGeom>
          <a:noFill/>
          <a:ln/>
        </p:spPr>
        <p:txBody>
          <a:bodyPr wrap="square" lIns="0" tIns="0" rIns="0" bIns="0" rtlCol="0" anchor="t">
            <a:noAutofit/>
          </a:bodyPr>
          <a:lstStyle/>
          <a:p>
            <a:pPr marL="0" indent="0" algn="ctr">
              <a:buNone/>
            </a:pPr>
            <a:r>
              <a:rPr lang="en-US" sz="1600" dirty="0">
                <a:solidFill>
                  <a:srgbClr val="A8C9E8"/>
                </a:solidFill>
                <a:latin typeface="Graphik Light" panose="020B0403030202060203" pitchFamily="34" charset="0"/>
                <a:ea typeface="Instrument Sans" pitchFamily="34" charset="-122"/>
                <a:cs typeface="Instrument Sans" pitchFamily="34" charset="-120"/>
              </a:rPr>
              <a:t>true competitors</a:t>
            </a:r>
            <a:endParaRPr lang="en-US" sz="1600" dirty="0">
              <a:solidFill>
                <a:srgbClr val="A8C9E8"/>
              </a:solidFill>
              <a:latin typeface="Graphik Light" panose="020B0403030202060203" pitchFamily="34" charset="0"/>
            </a:endParaRPr>
          </a:p>
        </p:txBody>
      </p:sp>
      <p:sp>
        <p:nvSpPr>
          <p:cNvPr id="12" name="Text 9"/>
          <p:cNvSpPr txBox="1"/>
          <p:nvPr/>
        </p:nvSpPr>
        <p:spPr>
          <a:xfrm>
            <a:off x="1334890" y="4815806"/>
            <a:ext cx="9521913" cy="739619"/>
          </a:xfrm>
          <a:prstGeom prst="rect">
            <a:avLst/>
          </a:prstGeom>
          <a:noFill/>
          <a:ln/>
        </p:spPr>
        <p:txBody>
          <a:bodyPr wrap="square" lIns="0" tIns="0" rIns="0" bIns="0" rtlCol="0" anchor="t">
            <a:normAutofit/>
          </a:bodyPr>
          <a:lstStyle/>
          <a:p>
            <a:pPr marL="0" indent="0" algn="ctr">
              <a:lnSpc>
                <a:spcPct val="110000"/>
              </a:lnSpc>
              <a:buNone/>
            </a:pPr>
            <a:r>
              <a:rPr lang="en-US" sz="2400" dirty="0">
                <a:solidFill>
                  <a:srgbClr val="A8C9E8"/>
                </a:solidFill>
                <a:latin typeface="Bookman Old Style" panose="02050604050505020204" pitchFamily="18" charset="0"/>
                <a:ea typeface="Instrument Sans" pitchFamily="34" charset="-122"/>
                <a:cs typeface="Instrument Sans" pitchFamily="34" charset="-120"/>
              </a:rPr>
              <a:t>Privately held. Profitable. Disciplined. Built to last.</a:t>
            </a:r>
            <a:endParaRPr lang="en-US" sz="2400" dirty="0">
              <a:solidFill>
                <a:srgbClr val="A8C9E8"/>
              </a:solidFill>
              <a:latin typeface="Bookman Old Style" panose="02050604050505020204" pitchFamily="18" charset="0"/>
            </a:endParaRPr>
          </a:p>
        </p:txBody>
      </p:sp>
      <p:pic>
        <p:nvPicPr>
          <p:cNvPr id="13" name="Picture 12">
            <a:extLst>
              <a:ext uri="{FF2B5EF4-FFF2-40B4-BE49-F238E27FC236}">
                <a16:creationId xmlns:a16="http://schemas.microsoft.com/office/drawing/2014/main" id="{D7D24A1B-085B-261C-AA6A-A4EF68899CE1}"/>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03471"/>
        </a:solidFill>
        <a:effectLst/>
      </p:bgPr>
    </p:bg>
    <p:spTree>
      <p:nvGrpSpPr>
        <p:cNvPr id="1" name=""/>
        <p:cNvGrpSpPr/>
        <p:nvPr/>
      </p:nvGrpSpPr>
      <p:grpSpPr>
        <a:xfrm>
          <a:off x="0" y="0"/>
          <a:ext cx="0" cy="0"/>
          <a:chOff x="0" y="0"/>
          <a:chExt cx="0" cy="0"/>
        </a:xfrm>
      </p:grpSpPr>
      <p:sp>
        <p:nvSpPr>
          <p:cNvPr id="4" name="Text 2"/>
          <p:cNvSpPr txBox="1"/>
          <p:nvPr/>
        </p:nvSpPr>
        <p:spPr>
          <a:xfrm>
            <a:off x="9875520" y="6199632"/>
            <a:ext cx="1463040" cy="310896"/>
          </a:xfrm>
          <a:prstGeom prst="rect">
            <a:avLst/>
          </a:prstGeom>
          <a:noFill/>
          <a:ln/>
        </p:spPr>
        <p:txBody>
          <a:bodyPr wrap="square" lIns="0" tIns="0" rIns="0" bIns="0" rtlCol="0" anchor="ctr"/>
          <a:lstStyle/>
          <a:p>
            <a:pPr marL="0" indent="0" algn="r">
              <a:buNone/>
            </a:pPr>
            <a:r>
              <a:rPr lang="en-US" sz="1500" kern="0" spc="300" dirty="0">
                <a:solidFill>
                  <a:srgbClr val="FFFFFF"/>
                </a:solidFill>
                <a:latin typeface="Arial" pitchFamily="34" charset="0"/>
                <a:ea typeface="Arial" pitchFamily="34" charset="-122"/>
                <a:cs typeface="Arial" pitchFamily="34" charset="-120"/>
              </a:rPr>
              <a:t>ASEA</a:t>
            </a:r>
            <a:endParaRPr lang="en-US" sz="1500" dirty="0"/>
          </a:p>
        </p:txBody>
      </p:sp>
      <p:sp>
        <p:nvSpPr>
          <p:cNvPr id="5" name="Text 3"/>
          <p:cNvSpPr txBox="1"/>
          <p:nvPr/>
        </p:nvSpPr>
        <p:spPr>
          <a:xfrm>
            <a:off x="838200" y="2918723"/>
            <a:ext cx="10515600" cy="1341120"/>
          </a:xfrm>
          <a:prstGeom prst="rect">
            <a:avLst/>
          </a:prstGeom>
          <a:noFill/>
          <a:ln/>
        </p:spPr>
        <p:txBody>
          <a:bodyPr wrap="square" lIns="0" tIns="0" rIns="0" bIns="0" rtlCol="0" anchor="ctr"/>
          <a:lstStyle/>
          <a:p>
            <a:pPr marL="0" indent="0" algn="ctr">
              <a:lnSpc>
                <a:spcPts val="6996"/>
              </a:lnSpc>
              <a:buNone/>
            </a:pPr>
            <a:r>
              <a:rPr lang="en-US" sz="6600" dirty="0">
                <a:solidFill>
                  <a:srgbClr val="FFFFFF"/>
                </a:solidFill>
                <a:latin typeface="Georgia" pitchFamily="34" charset="0"/>
                <a:ea typeface="Georgia" pitchFamily="34" charset="-122"/>
                <a:cs typeface="Georgia" pitchFamily="34" charset="-120"/>
              </a:rPr>
              <a:t>that virtually nobody</a:t>
            </a:r>
            <a:endParaRPr lang="en-US" sz="6600" dirty="0"/>
          </a:p>
          <a:p>
            <a:pPr marL="0" indent="0" algn="ctr">
              <a:lnSpc>
                <a:spcPts val="6996"/>
              </a:lnSpc>
              <a:buNone/>
            </a:pPr>
            <a:r>
              <a:rPr lang="en-US" sz="6600" dirty="0">
                <a:solidFill>
                  <a:srgbClr val="FFFFFF"/>
                </a:solidFill>
                <a:latin typeface="Georgia" pitchFamily="34" charset="0"/>
                <a:ea typeface="Georgia" pitchFamily="34" charset="-122"/>
                <a:cs typeface="Georgia" pitchFamily="34" charset="-120"/>
              </a:rPr>
              <a:t>knows about.</a:t>
            </a:r>
            <a:endParaRPr lang="en-US" sz="6600" dirty="0"/>
          </a:p>
        </p:txBody>
      </p:sp>
      <p:sp>
        <p:nvSpPr>
          <p:cNvPr id="6" name="Shape 4"/>
          <p:cNvSpPr/>
          <p:nvPr/>
        </p:nvSpPr>
        <p:spPr>
          <a:xfrm>
            <a:off x="5577840" y="4767072"/>
            <a:ext cx="1005840" cy="22860"/>
          </a:xfrm>
          <a:prstGeom prst="rect">
            <a:avLst/>
          </a:prstGeom>
          <a:solidFill>
            <a:srgbClr val="C39E40"/>
          </a:solidFill>
          <a:ln w="12700">
            <a:solidFill>
              <a:srgbClr val="333333"/>
            </a:solidFill>
            <a:prstDash val="solid"/>
          </a:ln>
        </p:spPr>
        <p:txBody>
          <a:bodyPr/>
          <a:lstStyle/>
          <a:p>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000000"/>
        </a:solidFill>
        <a:effectLst/>
      </p:bgPr>
    </p:bg>
    <p:spTree>
      <p:nvGrpSpPr>
        <p:cNvPr id="1" name=""/>
        <p:cNvGrpSpPr/>
        <p:nvPr/>
      </p:nvGrpSpPr>
      <p:grpSpPr>
        <a:xfrm>
          <a:off x="0" y="0"/>
          <a:ext cx="0" cy="0"/>
          <a:chOff x="0" y="0"/>
          <a:chExt cx="0" cy="0"/>
        </a:xfrm>
      </p:grpSpPr>
      <p:sp>
        <p:nvSpPr>
          <p:cNvPr id="4" name="Text 2"/>
          <p:cNvSpPr txBox="1"/>
          <p:nvPr/>
        </p:nvSpPr>
        <p:spPr>
          <a:xfrm>
            <a:off x="822960" y="3063240"/>
            <a:ext cx="10515600" cy="731520"/>
          </a:xfrm>
          <a:prstGeom prst="rect">
            <a:avLst/>
          </a:prstGeom>
          <a:noFill/>
          <a:ln/>
        </p:spPr>
        <p:txBody>
          <a:bodyPr wrap="square" rtlCol="0" anchor="ctr"/>
          <a:lstStyle/>
          <a:p>
            <a:pPr marL="0" indent="0" algn="ctr">
              <a:buNone/>
            </a:pPr>
            <a:r>
              <a:rPr lang="en-US" sz="1600" b="1" kern="0" spc="400" dirty="0">
                <a:solidFill>
                  <a:srgbClr val="8899AA"/>
                </a:solidFill>
                <a:latin typeface="Arial" pitchFamily="34" charset="0"/>
                <a:ea typeface="Arial" pitchFamily="34" charset="-122"/>
                <a:cs typeface="Arial" pitchFamily="34" charset="-120"/>
              </a:rPr>
              <a:t>Use the science video animation here</a:t>
            </a:r>
            <a:endParaRPr lang="en-US" sz="1600" dirty="0"/>
          </a:p>
        </p:txBody>
      </p:sp>
      <p:pic>
        <p:nvPicPr>
          <p:cNvPr id="5" name="Picture 4">
            <a:extLst>
              <a:ext uri="{FF2B5EF4-FFF2-40B4-BE49-F238E27FC236}">
                <a16:creationId xmlns:a16="http://schemas.microsoft.com/office/drawing/2014/main" id="{625D2777-3D9C-6E95-2C55-A2AA1BE221D2}"/>
              </a:ext>
            </a:extLst>
          </p:cNvPr>
          <p:cNvPicPr>
            <a:picLocks noChangeAspect="1"/>
          </p:cNvPicPr>
          <p:nvPr/>
        </p:nvPicPr>
        <p:blipFill>
          <a:blip r:embed="rId3"/>
          <a:stretch>
            <a:fillRect/>
          </a:stretch>
        </p:blipFill>
        <p:spPr>
          <a:xfrm>
            <a:off x="10753882" y="6355271"/>
            <a:ext cx="1112297" cy="294711"/>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003471"/>
        </a:solidFill>
        <a:effectLst/>
      </p:bgPr>
    </p:bg>
    <p:spTree>
      <p:nvGrpSpPr>
        <p:cNvPr id="1" name=""/>
        <p:cNvGrpSpPr/>
        <p:nvPr/>
      </p:nvGrpSpPr>
      <p:grpSpPr>
        <a:xfrm>
          <a:off x="0" y="0"/>
          <a:ext cx="0" cy="0"/>
          <a:chOff x="0" y="0"/>
          <a:chExt cx="0" cy="0"/>
        </a:xfrm>
      </p:grpSpPr>
      <p:sp>
        <p:nvSpPr>
          <p:cNvPr id="5" name="Text 3"/>
          <p:cNvSpPr txBox="1"/>
          <p:nvPr/>
        </p:nvSpPr>
        <p:spPr>
          <a:xfrm>
            <a:off x="822960" y="757841"/>
            <a:ext cx="10515600" cy="256032"/>
          </a:xfrm>
          <a:prstGeom prst="rect">
            <a:avLst/>
          </a:prstGeom>
          <a:noFill/>
          <a:ln/>
        </p:spPr>
        <p:txBody>
          <a:bodyPr wrap="square" lIns="0" tIns="0" rIns="0" bIns="0" rtlCol="0" anchor="ctr"/>
          <a:lstStyle/>
          <a:p>
            <a:pPr marL="0" indent="0" algn="ctr">
              <a:buNone/>
            </a:pPr>
            <a:r>
              <a:rPr lang="en-US" sz="1600" kern="0" spc="260" dirty="0">
                <a:solidFill>
                  <a:srgbClr val="8FC4EA"/>
                </a:solidFill>
                <a:latin typeface="Graphik Light" panose="020B0403030202060203" pitchFamily="34" charset="0"/>
                <a:ea typeface="Arial" pitchFamily="34" charset="-122"/>
                <a:cs typeface="Arial" pitchFamily="34" charset="-120"/>
              </a:rPr>
              <a:t>STEWARD OF REDOX SIGNALING</a:t>
            </a:r>
            <a:endParaRPr lang="en-US" sz="1600" dirty="0">
              <a:latin typeface="Graphik Light" panose="020B0403030202060203" pitchFamily="34" charset="0"/>
            </a:endParaRPr>
          </a:p>
        </p:txBody>
      </p:sp>
      <p:sp>
        <p:nvSpPr>
          <p:cNvPr id="6" name="Text 4"/>
          <p:cNvSpPr txBox="1"/>
          <p:nvPr/>
        </p:nvSpPr>
        <p:spPr>
          <a:xfrm>
            <a:off x="822960" y="1743916"/>
            <a:ext cx="10515600" cy="690880"/>
          </a:xfrm>
          <a:prstGeom prst="rect">
            <a:avLst/>
          </a:prstGeom>
          <a:noFill/>
          <a:ln/>
        </p:spPr>
        <p:txBody>
          <a:bodyPr wrap="square" lIns="0" tIns="0" rIns="0" bIns="0" rtlCol="0" anchor="ctr"/>
          <a:lstStyle/>
          <a:p>
            <a:pPr marL="0" indent="0" algn="ctr">
              <a:lnSpc>
                <a:spcPts val="3604"/>
              </a:lnSpc>
              <a:buNone/>
            </a:pPr>
            <a:r>
              <a:rPr lang="en-US" sz="3400" dirty="0">
                <a:solidFill>
                  <a:srgbClr val="FFFFFF"/>
                </a:solidFill>
                <a:latin typeface="Georgia" pitchFamily="34" charset="0"/>
                <a:ea typeface="Georgia" pitchFamily="34" charset="-122"/>
                <a:cs typeface="Georgia" pitchFamily="34" charset="-120"/>
              </a:rPr>
              <a:t>A product that cannot be copied</a:t>
            </a:r>
            <a:endParaRPr lang="en-US" sz="3400" dirty="0"/>
          </a:p>
          <a:p>
            <a:pPr marL="0" indent="0" algn="ctr">
              <a:lnSpc>
                <a:spcPts val="3604"/>
              </a:lnSpc>
              <a:buNone/>
            </a:pPr>
            <a:r>
              <a:rPr lang="en-US" sz="3400" dirty="0">
                <a:solidFill>
                  <a:srgbClr val="FFFFFF"/>
                </a:solidFill>
                <a:latin typeface="Georgia" pitchFamily="34" charset="0"/>
                <a:ea typeface="Georgia" pitchFamily="34" charset="-122"/>
                <a:cs typeface="Georgia" pitchFamily="34" charset="-120"/>
              </a:rPr>
              <a:t>in a category that supports a $2T industry.</a:t>
            </a:r>
            <a:endParaRPr lang="en-US" sz="3400" dirty="0"/>
          </a:p>
        </p:txBody>
      </p:sp>
      <p:sp>
        <p:nvSpPr>
          <p:cNvPr id="7" name="Shape 5"/>
          <p:cNvSpPr/>
          <p:nvPr/>
        </p:nvSpPr>
        <p:spPr>
          <a:xfrm>
            <a:off x="5577840" y="3164840"/>
            <a:ext cx="1005840" cy="22860"/>
          </a:xfrm>
          <a:prstGeom prst="rect">
            <a:avLst/>
          </a:prstGeom>
          <a:solidFill>
            <a:srgbClr val="C39E40"/>
          </a:solidFill>
          <a:ln w="12700">
            <a:solidFill>
              <a:srgbClr val="333333"/>
            </a:solidFill>
            <a:prstDash val="solid"/>
          </a:ln>
        </p:spPr>
        <p:txBody>
          <a:bodyPr/>
          <a:lstStyle/>
          <a:p>
            <a:endParaRPr lang="en-US"/>
          </a:p>
        </p:txBody>
      </p:sp>
      <p:sp>
        <p:nvSpPr>
          <p:cNvPr id="8" name="Text 6"/>
          <p:cNvSpPr txBox="1"/>
          <p:nvPr/>
        </p:nvSpPr>
        <p:spPr>
          <a:xfrm>
            <a:off x="822960" y="3475736"/>
            <a:ext cx="10515600" cy="347472"/>
          </a:xfrm>
          <a:prstGeom prst="rect">
            <a:avLst/>
          </a:prstGeom>
          <a:noFill/>
          <a:ln/>
        </p:spPr>
        <p:txBody>
          <a:bodyPr wrap="square" lIns="0" tIns="0" rIns="0" bIns="0" rtlCol="0" anchor="ctr"/>
          <a:lstStyle/>
          <a:p>
            <a:pPr marL="0" indent="0" algn="ctr">
              <a:lnSpc>
                <a:spcPts val="2500"/>
              </a:lnSpc>
              <a:buNone/>
            </a:pPr>
            <a:r>
              <a:rPr lang="en-US" sz="1700" dirty="0">
                <a:solidFill>
                  <a:srgbClr val="C6D0DC"/>
                </a:solidFill>
                <a:latin typeface="Arial" pitchFamily="34" charset="0"/>
                <a:ea typeface="Arial" pitchFamily="34" charset="-122"/>
                <a:cs typeface="Arial" pitchFamily="34" charset="-120"/>
              </a:rPr>
              <a:t>All this, launched in a channel made to empower YOU.</a:t>
            </a:r>
            <a:endParaRPr lang="en-US" sz="1700" dirty="0"/>
          </a:p>
        </p:txBody>
      </p:sp>
      <p:sp>
        <p:nvSpPr>
          <p:cNvPr id="9" name="Text 7"/>
          <p:cNvSpPr txBox="1"/>
          <p:nvPr/>
        </p:nvSpPr>
        <p:spPr>
          <a:xfrm>
            <a:off x="822960" y="3951224"/>
            <a:ext cx="10515600" cy="347472"/>
          </a:xfrm>
          <a:prstGeom prst="rect">
            <a:avLst/>
          </a:prstGeom>
          <a:noFill/>
          <a:ln/>
        </p:spPr>
        <p:txBody>
          <a:bodyPr wrap="square" lIns="0" tIns="0" rIns="0" bIns="0" rtlCol="0" anchor="ctr"/>
          <a:lstStyle/>
          <a:p>
            <a:pPr marL="0" indent="0" algn="ctr">
              <a:lnSpc>
                <a:spcPts val="2500"/>
              </a:lnSpc>
              <a:buNone/>
            </a:pPr>
            <a:r>
              <a:rPr lang="en-US" sz="1700" dirty="0">
                <a:solidFill>
                  <a:srgbClr val="C6D0DC"/>
                </a:solidFill>
                <a:latin typeface="Arial" pitchFamily="34" charset="0"/>
                <a:ea typeface="Arial" pitchFamily="34" charset="-122"/>
                <a:cs typeface="Arial" pitchFamily="34" charset="-120"/>
              </a:rPr>
              <a:t>Seven patents. Thousands of protected discoveries. An FDA-registered facility.</a:t>
            </a:r>
            <a:endParaRPr lang="en-US" sz="1700" dirty="0"/>
          </a:p>
        </p:txBody>
      </p:sp>
      <p:sp>
        <p:nvSpPr>
          <p:cNvPr id="10" name="Text 8"/>
          <p:cNvSpPr txBox="1"/>
          <p:nvPr/>
        </p:nvSpPr>
        <p:spPr>
          <a:xfrm>
            <a:off x="822960" y="4540600"/>
            <a:ext cx="10515600" cy="548640"/>
          </a:xfrm>
          <a:prstGeom prst="rect">
            <a:avLst/>
          </a:prstGeom>
          <a:noFill/>
          <a:ln/>
        </p:spPr>
        <p:txBody>
          <a:bodyPr wrap="square" lIns="0" tIns="0" rIns="0" bIns="0" rtlCol="0" anchor="ctr"/>
          <a:lstStyle/>
          <a:p>
            <a:pPr marL="0" indent="0" algn="ctr">
              <a:lnSpc>
                <a:spcPts val="3200"/>
              </a:lnSpc>
              <a:buNone/>
            </a:pPr>
            <a:r>
              <a:rPr lang="en-US" sz="2600" dirty="0">
                <a:solidFill>
                  <a:srgbClr val="C39E40"/>
                </a:solidFill>
                <a:latin typeface="Georgia" pitchFamily="34" charset="0"/>
                <a:ea typeface="Georgia" pitchFamily="34" charset="-122"/>
                <a:cs typeface="Georgia" pitchFamily="34" charset="-120"/>
              </a:rPr>
              <a:t>And growing…</a:t>
            </a:r>
            <a:endParaRPr lang="en-US" sz="2600" dirty="0"/>
          </a:p>
        </p:txBody>
      </p:sp>
      <p:pic>
        <p:nvPicPr>
          <p:cNvPr id="11" name="Picture 10">
            <a:extLst>
              <a:ext uri="{FF2B5EF4-FFF2-40B4-BE49-F238E27FC236}">
                <a16:creationId xmlns:a16="http://schemas.microsoft.com/office/drawing/2014/main" id="{998F79DE-1662-DF4E-8570-0A9FE25639D9}"/>
              </a:ext>
            </a:extLst>
          </p:cNvPr>
          <p:cNvPicPr>
            <a:picLocks noChangeAspect="1"/>
          </p:cNvPicPr>
          <p:nvPr/>
        </p:nvPicPr>
        <p:blipFill>
          <a:blip r:embed="rId3"/>
          <a:stretch>
            <a:fillRect/>
          </a:stretch>
        </p:blipFill>
        <p:spPr>
          <a:xfrm>
            <a:off x="10753882" y="6355271"/>
            <a:ext cx="1112297" cy="294711"/>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a:effectLst/>
      </p:bgPr>
    </p:bg>
    <p:spTree>
      <p:nvGrpSpPr>
        <p:cNvPr id="1" name=""/>
        <p:cNvGrpSpPr/>
        <p:nvPr/>
      </p:nvGrpSpPr>
      <p:grpSpPr>
        <a:xfrm>
          <a:off x="0" y="0"/>
          <a:ext cx="0" cy="0"/>
          <a:chOff x="0" y="0"/>
          <a:chExt cx="0" cy="0"/>
        </a:xfrm>
      </p:grpSpPr>
      <p:sp>
        <p:nvSpPr>
          <p:cNvPr id="5" name="Text 3"/>
          <p:cNvSpPr txBox="1"/>
          <p:nvPr/>
        </p:nvSpPr>
        <p:spPr>
          <a:xfrm>
            <a:off x="838200" y="1352323"/>
            <a:ext cx="10515600" cy="256032"/>
          </a:xfrm>
          <a:prstGeom prst="rect">
            <a:avLst/>
          </a:prstGeom>
          <a:noFill/>
          <a:ln/>
        </p:spPr>
        <p:txBody>
          <a:bodyPr wrap="square" lIns="0" tIns="0" rIns="0" bIns="0" rtlCol="0" anchor="ctr"/>
          <a:lstStyle/>
          <a:p>
            <a:pPr marL="0" indent="0" algn="ctr">
              <a:buNone/>
            </a:pPr>
            <a:r>
              <a:rPr lang="en-US" sz="1600" kern="0" spc="260" dirty="0">
                <a:solidFill>
                  <a:srgbClr val="2B71B8"/>
                </a:solidFill>
                <a:latin typeface="Graphik Light" panose="020B0403030202060203" pitchFamily="34" charset="0"/>
                <a:ea typeface="Arial" pitchFamily="34" charset="-122"/>
                <a:cs typeface="Arial" pitchFamily="34" charset="-120"/>
              </a:rPr>
              <a:t>THE OPENING</a:t>
            </a:r>
            <a:endParaRPr lang="en-US" sz="1600" dirty="0">
              <a:latin typeface="Graphik Light" panose="020B0403030202060203" pitchFamily="34" charset="0"/>
            </a:endParaRPr>
          </a:p>
        </p:txBody>
      </p:sp>
      <p:sp>
        <p:nvSpPr>
          <p:cNvPr id="6" name="Text 4"/>
          <p:cNvSpPr txBox="1"/>
          <p:nvPr/>
        </p:nvSpPr>
        <p:spPr>
          <a:xfrm>
            <a:off x="838200" y="2457731"/>
            <a:ext cx="10515600" cy="812800"/>
          </a:xfrm>
          <a:prstGeom prst="rect">
            <a:avLst/>
          </a:prstGeom>
          <a:noFill/>
          <a:ln/>
        </p:spPr>
        <p:txBody>
          <a:bodyPr wrap="square" lIns="0" tIns="0" rIns="0" bIns="0" rtlCol="0" anchor="ctr"/>
          <a:lstStyle/>
          <a:p>
            <a:pPr marL="0" indent="0" algn="ctr">
              <a:lnSpc>
                <a:spcPts val="4240"/>
              </a:lnSpc>
              <a:buNone/>
            </a:pPr>
            <a:r>
              <a:rPr lang="en-US" sz="4000" dirty="0">
                <a:solidFill>
                  <a:srgbClr val="003471"/>
                </a:solidFill>
                <a:latin typeface="Georgia" pitchFamily="34" charset="0"/>
                <a:ea typeface="Georgia" pitchFamily="34" charset="-122"/>
                <a:cs typeface="Georgia" pitchFamily="34" charset="-120"/>
              </a:rPr>
              <a:t>You already missed the first $2B.</a:t>
            </a:r>
            <a:endParaRPr lang="en-US" sz="4000" dirty="0"/>
          </a:p>
          <a:p>
            <a:pPr marL="0" indent="0" algn="ctr">
              <a:lnSpc>
                <a:spcPts val="4240"/>
              </a:lnSpc>
              <a:buNone/>
            </a:pPr>
            <a:r>
              <a:rPr lang="en-US" sz="4000" dirty="0">
                <a:solidFill>
                  <a:srgbClr val="003471"/>
                </a:solidFill>
                <a:latin typeface="Georgia" pitchFamily="34" charset="0"/>
                <a:ea typeface="Georgia" pitchFamily="34" charset="-122"/>
                <a:cs typeface="Georgia" pitchFamily="34" charset="-120"/>
              </a:rPr>
              <a:t>Do not miss the next 10.</a:t>
            </a:r>
            <a:endParaRPr lang="en-US" sz="4000" dirty="0"/>
          </a:p>
        </p:txBody>
      </p:sp>
      <p:sp>
        <p:nvSpPr>
          <p:cNvPr id="7" name="Shape 5"/>
          <p:cNvSpPr/>
          <p:nvPr/>
        </p:nvSpPr>
        <p:spPr>
          <a:xfrm>
            <a:off x="5593080" y="4247923"/>
            <a:ext cx="1005840" cy="22860"/>
          </a:xfrm>
          <a:prstGeom prst="rect">
            <a:avLst/>
          </a:prstGeom>
          <a:solidFill>
            <a:srgbClr val="8A6520"/>
          </a:solidFill>
          <a:ln w="12700">
            <a:solidFill>
              <a:srgbClr val="333333"/>
            </a:solidFill>
            <a:prstDash val="solid"/>
          </a:ln>
        </p:spPr>
        <p:txBody>
          <a:bodyPr/>
          <a:lstStyle/>
          <a:p>
            <a:endParaRPr lang="en-US"/>
          </a:p>
        </p:txBody>
      </p:sp>
      <p:sp>
        <p:nvSpPr>
          <p:cNvPr id="8" name="Text 6"/>
          <p:cNvSpPr txBox="1"/>
          <p:nvPr/>
        </p:nvSpPr>
        <p:spPr>
          <a:xfrm>
            <a:off x="838200" y="4558819"/>
            <a:ext cx="10515600" cy="548640"/>
          </a:xfrm>
          <a:prstGeom prst="rect">
            <a:avLst/>
          </a:prstGeom>
          <a:noFill/>
          <a:ln/>
        </p:spPr>
        <p:txBody>
          <a:bodyPr wrap="square" lIns="0" tIns="0" rIns="0" bIns="0" rtlCol="0" anchor="ctr"/>
          <a:lstStyle/>
          <a:p>
            <a:pPr marL="0" indent="0" algn="ctr">
              <a:lnSpc>
                <a:spcPts val="3200"/>
              </a:lnSpc>
              <a:buNone/>
            </a:pPr>
            <a:r>
              <a:rPr lang="en-US" sz="2600" dirty="0">
                <a:solidFill>
                  <a:srgbClr val="8A6520"/>
                </a:solidFill>
                <a:latin typeface="Georgia" pitchFamily="34" charset="0"/>
                <a:ea typeface="Georgia" pitchFamily="34" charset="-122"/>
                <a:cs typeface="Georgia" pitchFamily="34" charset="-120"/>
              </a:rPr>
              <a:t>That is the piece I wanted to own.</a:t>
            </a:r>
            <a:endParaRPr lang="en-US" sz="2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a:effectLst/>
      </p:bgPr>
    </p:bg>
    <p:spTree>
      <p:nvGrpSpPr>
        <p:cNvPr id="1" name=""/>
        <p:cNvGrpSpPr/>
        <p:nvPr/>
      </p:nvGrpSpPr>
      <p:grpSpPr>
        <a:xfrm>
          <a:off x="0" y="0"/>
          <a:ext cx="0" cy="0"/>
          <a:chOff x="0" y="0"/>
          <a:chExt cx="0" cy="0"/>
        </a:xfrm>
      </p:grpSpPr>
      <p:sp>
        <p:nvSpPr>
          <p:cNvPr id="4" name="Text 2"/>
          <p:cNvSpPr txBox="1"/>
          <p:nvPr/>
        </p:nvSpPr>
        <p:spPr>
          <a:xfrm>
            <a:off x="9875520" y="6199632"/>
            <a:ext cx="1463040" cy="310896"/>
          </a:xfrm>
          <a:prstGeom prst="rect">
            <a:avLst/>
          </a:prstGeom>
          <a:noFill/>
          <a:ln/>
        </p:spPr>
        <p:txBody>
          <a:bodyPr wrap="square" lIns="0" tIns="0" rIns="0" bIns="0" rtlCol="0" anchor="ctr"/>
          <a:lstStyle/>
          <a:p>
            <a:pPr marL="0" indent="0" algn="r">
              <a:buNone/>
            </a:pPr>
            <a:r>
              <a:rPr lang="en-US" sz="1500" kern="0" spc="300" dirty="0">
                <a:solidFill>
                  <a:srgbClr val="003471"/>
                </a:solidFill>
                <a:latin typeface="Arial" pitchFamily="34" charset="0"/>
                <a:ea typeface="Arial" pitchFamily="34" charset="-122"/>
                <a:cs typeface="Arial" pitchFamily="34" charset="-120"/>
              </a:rPr>
              <a:t>ASEA</a:t>
            </a:r>
            <a:endParaRPr lang="en-US" sz="1500" dirty="0"/>
          </a:p>
        </p:txBody>
      </p:sp>
      <p:sp>
        <p:nvSpPr>
          <p:cNvPr id="5" name="Text 3"/>
          <p:cNvSpPr txBox="1"/>
          <p:nvPr/>
        </p:nvSpPr>
        <p:spPr>
          <a:xfrm>
            <a:off x="822960" y="946404"/>
            <a:ext cx="10515600" cy="256032"/>
          </a:xfrm>
          <a:prstGeom prst="rect">
            <a:avLst/>
          </a:prstGeom>
          <a:noFill/>
          <a:ln/>
        </p:spPr>
        <p:txBody>
          <a:bodyPr wrap="square" lIns="0" tIns="0" rIns="0" bIns="0" rtlCol="0" anchor="ctr"/>
          <a:lstStyle/>
          <a:p>
            <a:pPr marL="0" indent="0" algn="l">
              <a:buNone/>
            </a:pPr>
            <a:r>
              <a:rPr lang="en-US" sz="1600" kern="0" spc="260" dirty="0">
                <a:solidFill>
                  <a:srgbClr val="2B71B8"/>
                </a:solidFill>
                <a:latin typeface="Graphik Light" panose="020B0403030202060203" pitchFamily="34" charset="0"/>
                <a:ea typeface="Arial" pitchFamily="34" charset="-122"/>
                <a:cs typeface="Arial" pitchFamily="34" charset="-120"/>
              </a:rPr>
              <a:t>INTERMISSION</a:t>
            </a:r>
            <a:endParaRPr lang="en-US" sz="1600" dirty="0">
              <a:latin typeface="Graphik Light" panose="020B0403030202060203" pitchFamily="34" charset="0"/>
            </a:endParaRPr>
          </a:p>
        </p:txBody>
      </p:sp>
      <p:sp>
        <p:nvSpPr>
          <p:cNvPr id="6" name="Text 4"/>
          <p:cNvSpPr txBox="1"/>
          <p:nvPr/>
        </p:nvSpPr>
        <p:spPr>
          <a:xfrm>
            <a:off x="822960" y="1618488"/>
            <a:ext cx="10515600" cy="934720"/>
          </a:xfrm>
          <a:prstGeom prst="rect">
            <a:avLst/>
          </a:prstGeom>
          <a:noFill/>
          <a:ln/>
        </p:spPr>
        <p:txBody>
          <a:bodyPr wrap="square" lIns="0" tIns="0" rIns="0" bIns="0" rtlCol="0" anchor="ctr"/>
          <a:lstStyle/>
          <a:p>
            <a:pPr marL="0" indent="0" algn="l">
              <a:lnSpc>
                <a:spcPts val="4876"/>
              </a:lnSpc>
              <a:buNone/>
            </a:pPr>
            <a:r>
              <a:rPr lang="en-US" sz="4600" dirty="0">
                <a:solidFill>
                  <a:srgbClr val="003471"/>
                </a:solidFill>
                <a:latin typeface="Georgia" pitchFamily="34" charset="0"/>
                <a:ea typeface="Georgia" pitchFamily="34" charset="-122"/>
                <a:cs typeface="Georgia" pitchFamily="34" charset="-120"/>
              </a:rPr>
              <a:t>Take ten minutes.</a:t>
            </a:r>
            <a:endParaRPr lang="en-US" sz="4600" dirty="0"/>
          </a:p>
        </p:txBody>
      </p:sp>
      <p:sp>
        <p:nvSpPr>
          <p:cNvPr id="7" name="Shape 5"/>
          <p:cNvSpPr/>
          <p:nvPr/>
        </p:nvSpPr>
        <p:spPr>
          <a:xfrm>
            <a:off x="822960" y="2717800"/>
            <a:ext cx="1005840" cy="22860"/>
          </a:xfrm>
          <a:prstGeom prst="rect">
            <a:avLst/>
          </a:prstGeom>
          <a:solidFill>
            <a:srgbClr val="8A6520"/>
          </a:solidFill>
          <a:ln w="12700">
            <a:solidFill>
              <a:srgbClr val="333333"/>
            </a:solidFill>
            <a:prstDash val="solid"/>
          </a:ln>
        </p:spPr>
        <p:txBody>
          <a:bodyPr/>
          <a:lstStyle/>
          <a:p>
            <a:endParaRPr lang="en-US"/>
          </a:p>
        </p:txBody>
      </p:sp>
      <p:sp>
        <p:nvSpPr>
          <p:cNvPr id="8" name="Text 6"/>
          <p:cNvSpPr txBox="1"/>
          <p:nvPr/>
        </p:nvSpPr>
        <p:spPr>
          <a:xfrm>
            <a:off x="822960" y="3028696"/>
            <a:ext cx="8095572" cy="347472"/>
          </a:xfrm>
          <a:prstGeom prst="rect">
            <a:avLst/>
          </a:prstGeom>
          <a:noFill/>
          <a:ln/>
        </p:spPr>
        <p:txBody>
          <a:bodyPr wrap="square" lIns="0" tIns="0" rIns="0" bIns="0" rtlCol="0" anchor="ctr"/>
          <a:lstStyle/>
          <a:p>
            <a:pPr marL="0" indent="0" algn="l">
              <a:lnSpc>
                <a:spcPts val="2500"/>
              </a:lnSpc>
              <a:buNone/>
            </a:pPr>
            <a:r>
              <a:rPr lang="en-US" sz="1700" dirty="0">
                <a:solidFill>
                  <a:srgbClr val="3A5C87"/>
                </a:solidFill>
                <a:latin typeface="Arial" pitchFamily="34" charset="0"/>
                <a:ea typeface="Arial" pitchFamily="34" charset="-122"/>
                <a:cs typeface="Arial" pitchFamily="34" charset="-120"/>
              </a:rPr>
              <a:t>When we come back: how people are turning this into something they own.</a:t>
            </a:r>
            <a:endParaRPr lang="en-US" sz="1700" dirty="0"/>
          </a:p>
        </p:txBody>
      </p:sp>
      <p:sp>
        <p:nvSpPr>
          <p:cNvPr id="9" name="Text 7"/>
          <p:cNvSpPr txBox="1"/>
          <p:nvPr/>
        </p:nvSpPr>
        <p:spPr>
          <a:xfrm>
            <a:off x="822960" y="3798420"/>
            <a:ext cx="7571232" cy="548640"/>
          </a:xfrm>
          <a:prstGeom prst="rect">
            <a:avLst/>
          </a:prstGeom>
          <a:noFill/>
          <a:ln/>
        </p:spPr>
        <p:txBody>
          <a:bodyPr wrap="square" lIns="0" tIns="0" rIns="0" bIns="0" rtlCol="0" anchor="ctr"/>
          <a:lstStyle/>
          <a:p>
            <a:pPr marL="0" indent="0" algn="l">
              <a:lnSpc>
                <a:spcPts val="3200"/>
              </a:lnSpc>
              <a:buNone/>
            </a:pPr>
            <a:r>
              <a:rPr lang="en-US" sz="2600" dirty="0">
                <a:solidFill>
                  <a:srgbClr val="8A6520"/>
                </a:solidFill>
                <a:latin typeface="Georgia" pitchFamily="34" charset="0"/>
                <a:ea typeface="Georgia" pitchFamily="34" charset="-122"/>
                <a:cs typeface="Georgia" pitchFamily="34" charset="-120"/>
              </a:rPr>
              <a:t>Next is what it can be.</a:t>
            </a:r>
            <a:endParaRPr lang="en-US" sz="26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003471"/>
        </a:solidFill>
        <a:effectLst/>
      </p:bgPr>
    </p:bg>
    <p:spTree>
      <p:nvGrpSpPr>
        <p:cNvPr id="1" name=""/>
        <p:cNvGrpSpPr/>
        <p:nvPr/>
      </p:nvGrpSpPr>
      <p:grpSpPr>
        <a:xfrm>
          <a:off x="0" y="0"/>
          <a:ext cx="0" cy="0"/>
          <a:chOff x="0" y="0"/>
          <a:chExt cx="0" cy="0"/>
        </a:xfrm>
      </p:grpSpPr>
      <p:sp>
        <p:nvSpPr>
          <p:cNvPr id="5" name="Text 3"/>
          <p:cNvSpPr txBox="1"/>
          <p:nvPr/>
        </p:nvSpPr>
        <p:spPr>
          <a:xfrm>
            <a:off x="822960" y="1920240"/>
            <a:ext cx="10515600" cy="1341120"/>
          </a:xfrm>
          <a:prstGeom prst="rect">
            <a:avLst/>
          </a:prstGeom>
          <a:noFill/>
          <a:ln/>
        </p:spPr>
        <p:txBody>
          <a:bodyPr wrap="square" lIns="0" tIns="0" rIns="0" bIns="0" rtlCol="0" anchor="ctr"/>
          <a:lstStyle/>
          <a:p>
            <a:pPr marL="0" indent="0" algn="ctr">
              <a:lnSpc>
                <a:spcPts val="6996"/>
              </a:lnSpc>
              <a:buNone/>
            </a:pPr>
            <a:r>
              <a:rPr lang="en-US" sz="6600" dirty="0">
                <a:solidFill>
                  <a:srgbClr val="FFFFFF"/>
                </a:solidFill>
                <a:latin typeface="Georgia" pitchFamily="34" charset="0"/>
                <a:ea typeface="Georgia" pitchFamily="34" charset="-122"/>
                <a:cs typeface="Georgia" pitchFamily="34" charset="-120"/>
              </a:rPr>
              <a:t>So what?</a:t>
            </a:r>
            <a:endParaRPr lang="en-US" sz="6600" dirty="0"/>
          </a:p>
        </p:txBody>
      </p:sp>
      <p:sp>
        <p:nvSpPr>
          <p:cNvPr id="6" name="Shape 4"/>
          <p:cNvSpPr/>
          <p:nvPr/>
        </p:nvSpPr>
        <p:spPr>
          <a:xfrm>
            <a:off x="5577840" y="3425952"/>
            <a:ext cx="1005840" cy="22860"/>
          </a:xfrm>
          <a:prstGeom prst="rect">
            <a:avLst/>
          </a:prstGeom>
          <a:solidFill>
            <a:srgbClr val="C39E40"/>
          </a:solidFill>
          <a:ln w="12700">
            <a:solidFill>
              <a:srgbClr val="333333"/>
            </a:solidFill>
            <a:prstDash val="solid"/>
          </a:ln>
        </p:spPr>
        <p:txBody>
          <a:bodyPr/>
          <a:lstStyle/>
          <a:p>
            <a:endParaRPr lang="en-US"/>
          </a:p>
        </p:txBody>
      </p:sp>
      <p:sp>
        <p:nvSpPr>
          <p:cNvPr id="7" name="Text 5"/>
          <p:cNvSpPr txBox="1"/>
          <p:nvPr/>
        </p:nvSpPr>
        <p:spPr>
          <a:xfrm>
            <a:off x="822960" y="3736848"/>
            <a:ext cx="10515600" cy="548640"/>
          </a:xfrm>
          <a:prstGeom prst="rect">
            <a:avLst/>
          </a:prstGeom>
          <a:noFill/>
          <a:ln/>
        </p:spPr>
        <p:txBody>
          <a:bodyPr wrap="square" lIns="0" tIns="0" rIns="0" bIns="0" rtlCol="0" anchor="ctr"/>
          <a:lstStyle/>
          <a:p>
            <a:pPr marL="0" indent="0" algn="ctr">
              <a:lnSpc>
                <a:spcPts val="3200"/>
              </a:lnSpc>
              <a:buNone/>
            </a:pPr>
            <a:r>
              <a:rPr lang="en-US" sz="2600" dirty="0">
                <a:solidFill>
                  <a:srgbClr val="C39E40"/>
                </a:solidFill>
                <a:latin typeface="Georgia" pitchFamily="34" charset="0"/>
                <a:ea typeface="Georgia" pitchFamily="34" charset="-122"/>
                <a:cs typeface="Georgia" pitchFamily="34" charset="-120"/>
              </a:rPr>
              <a:t>Is this a category you want to own a piece of?</a:t>
            </a:r>
            <a:endParaRPr lang="en-US" sz="2600" dirty="0"/>
          </a:p>
        </p:txBody>
      </p:sp>
      <p:pic>
        <p:nvPicPr>
          <p:cNvPr id="8" name="Picture 7">
            <a:extLst>
              <a:ext uri="{FF2B5EF4-FFF2-40B4-BE49-F238E27FC236}">
                <a16:creationId xmlns:a16="http://schemas.microsoft.com/office/drawing/2014/main" id="{B36742B7-1E59-4F5B-15C9-E32AEDB7E49F}"/>
              </a:ext>
            </a:extLst>
          </p:cNvPr>
          <p:cNvPicPr>
            <a:picLocks noChangeAspect="1"/>
          </p:cNvPicPr>
          <p:nvPr/>
        </p:nvPicPr>
        <p:blipFill>
          <a:blip r:embed="rId3"/>
          <a:stretch>
            <a:fillRect/>
          </a:stretch>
        </p:blipFill>
        <p:spPr>
          <a:xfrm>
            <a:off x="10753882" y="6355271"/>
            <a:ext cx="1112297" cy="294711"/>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003471"/>
        </a:solidFill>
        <a:effectLst/>
      </p:bgPr>
    </p:bg>
    <p:spTree>
      <p:nvGrpSpPr>
        <p:cNvPr id="1" name=""/>
        <p:cNvGrpSpPr/>
        <p:nvPr/>
      </p:nvGrpSpPr>
      <p:grpSpPr>
        <a:xfrm>
          <a:off x="0" y="0"/>
          <a:ext cx="0" cy="0"/>
          <a:chOff x="0" y="0"/>
          <a:chExt cx="0" cy="0"/>
        </a:xfrm>
      </p:grpSpPr>
      <p:sp>
        <p:nvSpPr>
          <p:cNvPr id="4" name="Text 2"/>
          <p:cNvSpPr txBox="1"/>
          <p:nvPr/>
        </p:nvSpPr>
        <p:spPr>
          <a:xfrm>
            <a:off x="9875520" y="6199632"/>
            <a:ext cx="1463040" cy="310896"/>
          </a:xfrm>
          <a:prstGeom prst="rect">
            <a:avLst/>
          </a:prstGeom>
          <a:noFill/>
          <a:ln/>
        </p:spPr>
        <p:txBody>
          <a:bodyPr wrap="square" lIns="0" tIns="0" rIns="0" bIns="0" rtlCol="0" anchor="ctr"/>
          <a:lstStyle/>
          <a:p>
            <a:pPr marL="0" indent="0" algn="r">
              <a:buNone/>
            </a:pPr>
            <a:r>
              <a:rPr lang="en-US" sz="1500" kern="0" spc="300" dirty="0">
                <a:solidFill>
                  <a:srgbClr val="FFFFFF"/>
                </a:solidFill>
                <a:latin typeface="Arial" pitchFamily="34" charset="0"/>
                <a:ea typeface="Arial" pitchFamily="34" charset="-122"/>
                <a:cs typeface="Arial" pitchFamily="34" charset="-120"/>
              </a:rPr>
              <a:t>ASEA</a:t>
            </a:r>
            <a:endParaRPr lang="en-US" sz="1500" dirty="0"/>
          </a:p>
        </p:txBody>
      </p:sp>
      <p:sp>
        <p:nvSpPr>
          <p:cNvPr id="5" name="Text 3"/>
          <p:cNvSpPr txBox="1"/>
          <p:nvPr/>
        </p:nvSpPr>
        <p:spPr>
          <a:xfrm>
            <a:off x="822960" y="1423416"/>
            <a:ext cx="10515600" cy="256032"/>
          </a:xfrm>
          <a:prstGeom prst="rect">
            <a:avLst/>
          </a:prstGeom>
          <a:noFill/>
          <a:ln/>
        </p:spPr>
        <p:txBody>
          <a:bodyPr wrap="square" lIns="0" tIns="0" rIns="0" bIns="0" rtlCol="0" anchor="ctr"/>
          <a:lstStyle/>
          <a:p>
            <a:pPr marL="0" indent="0" algn="ctr">
              <a:buNone/>
            </a:pPr>
            <a:r>
              <a:rPr lang="en-US" kern="0" spc="260" dirty="0">
                <a:solidFill>
                  <a:srgbClr val="8FC4EA"/>
                </a:solidFill>
                <a:latin typeface="Graphik Light" panose="020B0403030202060203" pitchFamily="34" charset="0"/>
                <a:ea typeface="Arial" pitchFamily="34" charset="-122"/>
                <a:cs typeface="Arial" pitchFamily="34" charset="-120"/>
              </a:rPr>
              <a:t>THE QUESTION</a:t>
            </a:r>
            <a:endParaRPr lang="en-US" dirty="0">
              <a:latin typeface="Graphik Light" panose="020B0403030202060203" pitchFamily="34" charset="0"/>
            </a:endParaRPr>
          </a:p>
        </p:txBody>
      </p:sp>
      <p:sp>
        <p:nvSpPr>
          <p:cNvPr id="6" name="Text 4"/>
          <p:cNvSpPr txBox="1"/>
          <p:nvPr/>
        </p:nvSpPr>
        <p:spPr>
          <a:xfrm>
            <a:off x="822960" y="2304288"/>
            <a:ext cx="10515600" cy="1341120"/>
          </a:xfrm>
          <a:prstGeom prst="rect">
            <a:avLst/>
          </a:prstGeom>
          <a:noFill/>
          <a:ln/>
        </p:spPr>
        <p:txBody>
          <a:bodyPr wrap="square" lIns="0" tIns="0" rIns="0" bIns="0" rtlCol="0" anchor="ctr"/>
          <a:lstStyle/>
          <a:p>
            <a:pPr marL="0" indent="0" algn="ctr">
              <a:lnSpc>
                <a:spcPts val="6996"/>
              </a:lnSpc>
              <a:buNone/>
            </a:pPr>
            <a:r>
              <a:rPr lang="en-US" sz="6600" dirty="0">
                <a:solidFill>
                  <a:srgbClr val="FFFFFF"/>
                </a:solidFill>
                <a:latin typeface="Georgia" pitchFamily="34" charset="0"/>
                <a:ea typeface="Georgia" pitchFamily="34" charset="-122"/>
                <a:cs typeface="Georgia" pitchFamily="34" charset="-120"/>
              </a:rPr>
              <a:t>Now that you know</a:t>
            </a:r>
            <a:endParaRPr lang="en-US" sz="6600" dirty="0"/>
          </a:p>
          <a:p>
            <a:pPr marL="0" indent="0" algn="ctr">
              <a:lnSpc>
                <a:spcPts val="6996"/>
              </a:lnSpc>
              <a:buNone/>
            </a:pPr>
            <a:r>
              <a:rPr lang="en-US" sz="6600" dirty="0">
                <a:solidFill>
                  <a:srgbClr val="FFFFFF"/>
                </a:solidFill>
                <a:latin typeface="Georgia" pitchFamily="34" charset="0"/>
                <a:ea typeface="Georgia" pitchFamily="34" charset="-122"/>
                <a:cs typeface="Georgia" pitchFamily="34" charset="-120"/>
              </a:rPr>
              <a:t>about the shift,</a:t>
            </a:r>
            <a:endParaRPr lang="en-US" sz="6600" dirty="0"/>
          </a:p>
        </p:txBody>
      </p:sp>
      <p:sp>
        <p:nvSpPr>
          <p:cNvPr id="7" name="Shape 5"/>
          <p:cNvSpPr/>
          <p:nvPr/>
        </p:nvSpPr>
        <p:spPr>
          <a:xfrm>
            <a:off x="5577840" y="5151120"/>
            <a:ext cx="1005840" cy="22860"/>
          </a:xfrm>
          <a:prstGeom prst="rect">
            <a:avLst/>
          </a:prstGeom>
          <a:solidFill>
            <a:srgbClr val="C39E40"/>
          </a:solidFill>
          <a:ln w="12700">
            <a:solidFill>
              <a:srgbClr val="333333"/>
            </a:solidFill>
            <a:prstDash val="solid"/>
          </a:ln>
        </p:spPr>
        <p:txBody>
          <a:bodyPr/>
          <a:lstStyle/>
          <a:p>
            <a:endParaRPr lang="en-US"/>
          </a:p>
        </p:txBody>
      </p:sp>
      <p:sp>
        <p:nvSpPr>
          <p:cNvPr id="8" name="Text 6"/>
          <p:cNvSpPr txBox="1"/>
          <p:nvPr/>
        </p:nvSpPr>
        <p:spPr>
          <a:xfrm>
            <a:off x="822960" y="5462016"/>
            <a:ext cx="10515600" cy="548640"/>
          </a:xfrm>
          <a:prstGeom prst="rect">
            <a:avLst/>
          </a:prstGeom>
          <a:noFill/>
          <a:ln/>
        </p:spPr>
        <p:txBody>
          <a:bodyPr wrap="square" lIns="0" tIns="0" rIns="0" bIns="0" rtlCol="0" anchor="ctr"/>
          <a:lstStyle/>
          <a:p>
            <a:pPr marL="0" indent="0" algn="ctr">
              <a:lnSpc>
                <a:spcPts val="3200"/>
              </a:lnSpc>
              <a:buNone/>
            </a:pPr>
            <a:r>
              <a:rPr lang="en-US" sz="2600" dirty="0">
                <a:solidFill>
                  <a:srgbClr val="C39E40"/>
                </a:solidFill>
                <a:latin typeface="Georgia" pitchFamily="34" charset="0"/>
                <a:ea typeface="Georgia" pitchFamily="34" charset="-122"/>
                <a:cs typeface="Georgia" pitchFamily="34" charset="-120"/>
              </a:rPr>
              <a:t>Is this the opportunity for you?</a:t>
            </a:r>
            <a:endParaRPr lang="en-US" sz="26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EEF3F8"/>
        </a:solidFill>
        <a:effectLst/>
      </p:bgPr>
    </p:bg>
    <p:spTree>
      <p:nvGrpSpPr>
        <p:cNvPr id="1" name=""/>
        <p:cNvGrpSpPr/>
        <p:nvPr/>
      </p:nvGrpSpPr>
      <p:grpSpPr>
        <a:xfrm>
          <a:off x="0" y="0"/>
          <a:ext cx="0" cy="0"/>
          <a:chOff x="0" y="0"/>
          <a:chExt cx="0" cy="0"/>
        </a:xfrm>
      </p:grpSpPr>
      <p:sp>
        <p:nvSpPr>
          <p:cNvPr id="5" name="Text 3"/>
          <p:cNvSpPr txBox="1"/>
          <p:nvPr/>
        </p:nvSpPr>
        <p:spPr>
          <a:xfrm>
            <a:off x="822960" y="1715516"/>
            <a:ext cx="10515600" cy="934720"/>
          </a:xfrm>
          <a:prstGeom prst="rect">
            <a:avLst/>
          </a:prstGeom>
          <a:noFill/>
          <a:ln/>
        </p:spPr>
        <p:txBody>
          <a:bodyPr wrap="square" lIns="0" tIns="0" rIns="0" bIns="0" rtlCol="0" anchor="ctr"/>
          <a:lstStyle/>
          <a:p>
            <a:pPr marL="0" indent="0" algn="ctr">
              <a:lnSpc>
                <a:spcPts val="4876"/>
              </a:lnSpc>
              <a:buNone/>
            </a:pPr>
            <a:r>
              <a:rPr lang="en-US" sz="4600" dirty="0">
                <a:solidFill>
                  <a:srgbClr val="003471"/>
                </a:solidFill>
                <a:latin typeface="Georgia" pitchFamily="34" charset="0"/>
                <a:ea typeface="Georgia" pitchFamily="34" charset="-122"/>
                <a:cs typeface="Georgia" pitchFamily="34" charset="-120"/>
              </a:rPr>
              <a:t>How do you evaluate</a:t>
            </a:r>
            <a:endParaRPr lang="en-US" sz="4600" dirty="0"/>
          </a:p>
          <a:p>
            <a:pPr marL="0" indent="0" algn="ctr">
              <a:lnSpc>
                <a:spcPts val="4876"/>
              </a:lnSpc>
              <a:buNone/>
            </a:pPr>
            <a:r>
              <a:rPr lang="en-US" sz="4600" dirty="0">
                <a:solidFill>
                  <a:srgbClr val="003471"/>
                </a:solidFill>
                <a:latin typeface="Georgia" pitchFamily="34" charset="0"/>
                <a:ea typeface="Georgia" pitchFamily="34" charset="-122"/>
                <a:cs typeface="Georgia" pitchFamily="34" charset="-120"/>
              </a:rPr>
              <a:t>an opportunity?</a:t>
            </a:r>
            <a:endParaRPr lang="en-US" sz="4600" dirty="0"/>
          </a:p>
        </p:txBody>
      </p:sp>
      <p:sp>
        <p:nvSpPr>
          <p:cNvPr id="6" name="Shape 4"/>
          <p:cNvSpPr/>
          <p:nvPr/>
        </p:nvSpPr>
        <p:spPr>
          <a:xfrm>
            <a:off x="5577840" y="3268472"/>
            <a:ext cx="1005840" cy="22860"/>
          </a:xfrm>
          <a:prstGeom prst="rect">
            <a:avLst/>
          </a:prstGeom>
          <a:solidFill>
            <a:srgbClr val="8A6520"/>
          </a:solidFill>
          <a:ln w="12700">
            <a:solidFill>
              <a:srgbClr val="333333"/>
            </a:solidFill>
            <a:prstDash val="solid"/>
          </a:ln>
        </p:spPr>
        <p:txBody>
          <a:bodyPr/>
          <a:lstStyle/>
          <a:p>
            <a:endParaRPr lang="en-US"/>
          </a:p>
        </p:txBody>
      </p:sp>
      <p:sp>
        <p:nvSpPr>
          <p:cNvPr id="7" name="Text 5"/>
          <p:cNvSpPr txBox="1"/>
          <p:nvPr/>
        </p:nvSpPr>
        <p:spPr>
          <a:xfrm>
            <a:off x="822960" y="3579368"/>
            <a:ext cx="10515600" cy="347472"/>
          </a:xfrm>
          <a:prstGeom prst="rect">
            <a:avLst/>
          </a:prstGeom>
          <a:noFill/>
          <a:ln/>
        </p:spPr>
        <p:txBody>
          <a:bodyPr wrap="square" lIns="0" tIns="0" rIns="0" bIns="0" rtlCol="0" anchor="ctr"/>
          <a:lstStyle/>
          <a:p>
            <a:pPr marL="0" indent="0" algn="ctr">
              <a:lnSpc>
                <a:spcPts val="2500"/>
              </a:lnSpc>
              <a:buNone/>
            </a:pPr>
            <a:r>
              <a:rPr lang="en-US" sz="1700" dirty="0">
                <a:solidFill>
                  <a:srgbClr val="3A5C87"/>
                </a:solidFill>
                <a:latin typeface="Arial" pitchFamily="34" charset="0"/>
                <a:ea typeface="Arial" pitchFamily="34" charset="-122"/>
                <a:cs typeface="Arial" pitchFamily="34" charset="-120"/>
              </a:rPr>
              <a:t>Before you look at ours, decide what you are looking for.</a:t>
            </a:r>
            <a:endParaRPr lang="en-US" sz="1700" dirty="0"/>
          </a:p>
        </p:txBody>
      </p:sp>
      <p:sp>
        <p:nvSpPr>
          <p:cNvPr id="8" name="Text 6"/>
          <p:cNvSpPr txBox="1"/>
          <p:nvPr/>
        </p:nvSpPr>
        <p:spPr>
          <a:xfrm>
            <a:off x="822960" y="4054856"/>
            <a:ext cx="10515600" cy="548640"/>
          </a:xfrm>
          <a:prstGeom prst="rect">
            <a:avLst/>
          </a:prstGeom>
          <a:noFill/>
          <a:ln/>
        </p:spPr>
        <p:txBody>
          <a:bodyPr wrap="square" lIns="0" tIns="0" rIns="0" bIns="0" rtlCol="0" anchor="ctr"/>
          <a:lstStyle/>
          <a:p>
            <a:pPr marL="0" indent="0" algn="ctr">
              <a:lnSpc>
                <a:spcPts val="3200"/>
              </a:lnSpc>
              <a:buNone/>
            </a:pPr>
            <a:r>
              <a:rPr lang="en-US" sz="2600" dirty="0">
                <a:solidFill>
                  <a:srgbClr val="8A6520"/>
                </a:solidFill>
                <a:latin typeface="Georgia" pitchFamily="34" charset="0"/>
                <a:ea typeface="Georgia" pitchFamily="34" charset="-122"/>
                <a:cs typeface="Georgia" pitchFamily="34" charset="-120"/>
              </a:rPr>
              <a:t>A trillion dollar question.</a:t>
            </a:r>
            <a:endParaRPr lang="en-US" sz="2600" dirty="0"/>
          </a:p>
        </p:txBody>
      </p:sp>
      <p:pic>
        <p:nvPicPr>
          <p:cNvPr id="9" name="Picture 8">
            <a:extLst>
              <a:ext uri="{FF2B5EF4-FFF2-40B4-BE49-F238E27FC236}">
                <a16:creationId xmlns:a16="http://schemas.microsoft.com/office/drawing/2014/main" id="{5D97F144-FD31-2E69-A7D9-5A0E64C701E1}"/>
              </a:ext>
            </a:extLst>
          </p:cNvPr>
          <p:cNvPicPr>
            <a:picLocks noChangeAspect="1"/>
          </p:cNvPicPr>
          <p:nvPr/>
        </p:nvPicPr>
        <p:blipFill>
          <a:blip r:embed="rId3"/>
          <a:stretch>
            <a:fillRect/>
          </a:stretch>
        </p:blipFill>
        <p:spPr>
          <a:xfrm>
            <a:off x="10753882" y="6355271"/>
            <a:ext cx="1112297" cy="294711"/>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003471"/>
        </a:solidFill>
        <a:effectLst/>
      </p:bgPr>
    </p:bg>
    <p:spTree>
      <p:nvGrpSpPr>
        <p:cNvPr id="1" name=""/>
        <p:cNvGrpSpPr/>
        <p:nvPr/>
      </p:nvGrpSpPr>
      <p:grpSpPr>
        <a:xfrm>
          <a:off x="0" y="0"/>
          <a:ext cx="0" cy="0"/>
          <a:chOff x="0" y="0"/>
          <a:chExt cx="0" cy="0"/>
        </a:xfrm>
      </p:grpSpPr>
      <p:sp>
        <p:nvSpPr>
          <p:cNvPr id="5" name="Text 3"/>
          <p:cNvSpPr txBox="1"/>
          <p:nvPr/>
        </p:nvSpPr>
        <p:spPr>
          <a:xfrm>
            <a:off x="822960" y="1234440"/>
            <a:ext cx="10515600" cy="256032"/>
          </a:xfrm>
          <a:prstGeom prst="rect">
            <a:avLst/>
          </a:prstGeom>
          <a:noFill/>
          <a:ln/>
        </p:spPr>
        <p:txBody>
          <a:bodyPr wrap="square" lIns="0" tIns="0" rIns="0" bIns="0" rtlCol="0" anchor="ctr"/>
          <a:lstStyle/>
          <a:p>
            <a:pPr marL="0" indent="0" algn="l">
              <a:buNone/>
            </a:pPr>
            <a:r>
              <a:rPr lang="en-US" sz="1600" kern="0" spc="260" dirty="0">
                <a:solidFill>
                  <a:srgbClr val="8FC4EA"/>
                </a:solidFill>
                <a:latin typeface="Graphik Light" panose="020B0403030202060203" pitchFamily="34" charset="0"/>
                <a:ea typeface="Arial" pitchFamily="34" charset="-122"/>
                <a:cs typeface="Arial" pitchFamily="34" charset="-120"/>
              </a:rPr>
              <a:t>JUDGE ANY OPPORTUNITY</a:t>
            </a:r>
            <a:endParaRPr lang="en-US" sz="1600" dirty="0">
              <a:latin typeface="Graphik Light" panose="020B0403030202060203" pitchFamily="34" charset="0"/>
            </a:endParaRPr>
          </a:p>
        </p:txBody>
      </p:sp>
      <p:sp>
        <p:nvSpPr>
          <p:cNvPr id="6" name="Text 4"/>
          <p:cNvSpPr txBox="1"/>
          <p:nvPr/>
        </p:nvSpPr>
        <p:spPr>
          <a:xfrm>
            <a:off x="822960" y="1618488"/>
            <a:ext cx="10515600" cy="934720"/>
          </a:xfrm>
          <a:prstGeom prst="rect">
            <a:avLst/>
          </a:prstGeom>
          <a:noFill/>
          <a:ln/>
        </p:spPr>
        <p:txBody>
          <a:bodyPr wrap="square" lIns="0" tIns="0" rIns="0" bIns="0" rtlCol="0" anchor="ctr"/>
          <a:lstStyle/>
          <a:p>
            <a:pPr marL="0" indent="0" algn="l">
              <a:lnSpc>
                <a:spcPts val="4876"/>
              </a:lnSpc>
              <a:buNone/>
            </a:pPr>
            <a:r>
              <a:rPr lang="en-US" sz="4600" dirty="0">
                <a:solidFill>
                  <a:srgbClr val="FFFFFF"/>
                </a:solidFill>
                <a:latin typeface="Georgia" pitchFamily="34" charset="0"/>
                <a:ea typeface="Georgia" pitchFamily="34" charset="-122"/>
                <a:cs typeface="Georgia" pitchFamily="34" charset="-120"/>
              </a:rPr>
              <a:t>Ask yourself the following questions:</a:t>
            </a:r>
            <a:endParaRPr lang="en-US" sz="4600" dirty="0"/>
          </a:p>
        </p:txBody>
      </p:sp>
      <p:sp>
        <p:nvSpPr>
          <p:cNvPr id="7" name="Shape 5"/>
          <p:cNvSpPr/>
          <p:nvPr/>
        </p:nvSpPr>
        <p:spPr>
          <a:xfrm>
            <a:off x="822960" y="2717800"/>
            <a:ext cx="1005840" cy="22860"/>
          </a:xfrm>
          <a:prstGeom prst="rect">
            <a:avLst/>
          </a:prstGeom>
          <a:solidFill>
            <a:srgbClr val="C39E40"/>
          </a:solidFill>
          <a:ln w="12700">
            <a:solidFill>
              <a:srgbClr val="333333"/>
            </a:solidFill>
            <a:prstDash val="solid"/>
          </a:ln>
        </p:spPr>
        <p:txBody>
          <a:bodyPr/>
          <a:lstStyle/>
          <a:p>
            <a:endParaRPr lang="en-US"/>
          </a:p>
        </p:txBody>
      </p:sp>
      <p:sp>
        <p:nvSpPr>
          <p:cNvPr id="8" name="Shape 6"/>
          <p:cNvSpPr/>
          <p:nvPr/>
        </p:nvSpPr>
        <p:spPr>
          <a:xfrm>
            <a:off x="822960" y="3175000"/>
            <a:ext cx="1971446" cy="2494280"/>
          </a:xfrm>
          <a:prstGeom prst="rect">
            <a:avLst/>
          </a:prstGeom>
          <a:solidFill>
            <a:srgbClr val="00274F"/>
          </a:solidFill>
          <a:ln w="12700">
            <a:solidFill>
              <a:srgbClr val="3A5578"/>
            </a:solidFill>
            <a:prstDash val="solid"/>
          </a:ln>
        </p:spPr>
        <p:txBody>
          <a:bodyPr/>
          <a:lstStyle/>
          <a:p>
            <a:endParaRPr lang="en-US"/>
          </a:p>
        </p:txBody>
      </p:sp>
      <p:sp>
        <p:nvSpPr>
          <p:cNvPr id="9" name="Shape 7"/>
          <p:cNvSpPr/>
          <p:nvPr/>
        </p:nvSpPr>
        <p:spPr>
          <a:xfrm>
            <a:off x="822960" y="3175000"/>
            <a:ext cx="1971446" cy="45720"/>
          </a:xfrm>
          <a:prstGeom prst="rect">
            <a:avLst/>
          </a:prstGeom>
          <a:solidFill>
            <a:srgbClr val="2B71B8"/>
          </a:solidFill>
          <a:ln w="12700">
            <a:solidFill>
              <a:srgbClr val="333333"/>
            </a:solidFill>
            <a:prstDash val="solid"/>
          </a:ln>
        </p:spPr>
        <p:txBody>
          <a:bodyPr/>
          <a:lstStyle/>
          <a:p>
            <a:endParaRPr lang="en-US"/>
          </a:p>
        </p:txBody>
      </p:sp>
      <p:sp>
        <p:nvSpPr>
          <p:cNvPr id="10" name="Text 8"/>
          <p:cNvSpPr txBox="1"/>
          <p:nvPr/>
        </p:nvSpPr>
        <p:spPr>
          <a:xfrm>
            <a:off x="1024128" y="3512952"/>
            <a:ext cx="1569110" cy="292608"/>
          </a:xfrm>
          <a:prstGeom prst="rect">
            <a:avLst/>
          </a:prstGeom>
          <a:noFill/>
          <a:ln/>
        </p:spPr>
        <p:txBody>
          <a:bodyPr wrap="square" lIns="0" tIns="0" rIns="0" bIns="0" rtlCol="0" anchor="ctr"/>
          <a:lstStyle/>
          <a:p>
            <a:pPr marL="0" indent="0">
              <a:lnSpc>
                <a:spcPts val="1485"/>
              </a:lnSpc>
              <a:buNone/>
            </a:pPr>
            <a:r>
              <a:rPr lang="en-US" sz="2800" b="1" kern="0" spc="200" dirty="0">
                <a:solidFill>
                  <a:srgbClr val="2B71B8"/>
                </a:solidFill>
                <a:latin typeface="Arial" pitchFamily="34" charset="0"/>
                <a:ea typeface="Arial" pitchFamily="34" charset="-122"/>
                <a:cs typeface="Arial" pitchFamily="34" charset="-120"/>
              </a:rPr>
              <a:t>01</a:t>
            </a:r>
            <a:endParaRPr lang="en-US" sz="2800" dirty="0"/>
          </a:p>
        </p:txBody>
      </p:sp>
      <p:sp>
        <p:nvSpPr>
          <p:cNvPr id="11" name="Text 9"/>
          <p:cNvSpPr txBox="1"/>
          <p:nvPr/>
        </p:nvSpPr>
        <p:spPr>
          <a:xfrm>
            <a:off x="1024128" y="3815080"/>
            <a:ext cx="1569110" cy="1424432"/>
          </a:xfrm>
          <a:prstGeom prst="rect">
            <a:avLst/>
          </a:prstGeom>
          <a:noFill/>
          <a:ln/>
        </p:spPr>
        <p:txBody>
          <a:bodyPr wrap="square" lIns="0" tIns="0" rIns="0" bIns="0" rtlCol="0" anchor="ctr"/>
          <a:lstStyle/>
          <a:p>
            <a:pPr marL="0" indent="0">
              <a:lnSpc>
                <a:spcPts val="1755"/>
              </a:lnSpc>
              <a:buNone/>
            </a:pPr>
            <a:r>
              <a:rPr lang="en-US" dirty="0">
                <a:solidFill>
                  <a:srgbClr val="C6D0DC"/>
                </a:solidFill>
                <a:latin typeface="Arial" pitchFamily="34" charset="0"/>
                <a:ea typeface="Arial" pitchFamily="34" charset="-122"/>
                <a:cs typeface="Arial" pitchFamily="34" charset="-120"/>
              </a:rPr>
              <a:t>Does it make a life better every day?</a:t>
            </a:r>
            <a:endParaRPr lang="en-US" dirty="0"/>
          </a:p>
        </p:txBody>
      </p:sp>
      <p:sp>
        <p:nvSpPr>
          <p:cNvPr id="12" name="Shape 10"/>
          <p:cNvSpPr/>
          <p:nvPr/>
        </p:nvSpPr>
        <p:spPr>
          <a:xfrm>
            <a:off x="2958998" y="3175000"/>
            <a:ext cx="1971446" cy="2494280"/>
          </a:xfrm>
          <a:prstGeom prst="rect">
            <a:avLst/>
          </a:prstGeom>
          <a:solidFill>
            <a:srgbClr val="00274F"/>
          </a:solidFill>
          <a:ln w="12700">
            <a:solidFill>
              <a:srgbClr val="3A5578"/>
            </a:solidFill>
            <a:prstDash val="solid"/>
          </a:ln>
        </p:spPr>
        <p:txBody>
          <a:bodyPr/>
          <a:lstStyle/>
          <a:p>
            <a:endParaRPr lang="en-US"/>
          </a:p>
        </p:txBody>
      </p:sp>
      <p:sp>
        <p:nvSpPr>
          <p:cNvPr id="13" name="Shape 11"/>
          <p:cNvSpPr/>
          <p:nvPr/>
        </p:nvSpPr>
        <p:spPr>
          <a:xfrm>
            <a:off x="2958998" y="3175000"/>
            <a:ext cx="1971446" cy="45720"/>
          </a:xfrm>
          <a:prstGeom prst="rect">
            <a:avLst/>
          </a:prstGeom>
          <a:solidFill>
            <a:srgbClr val="00716D"/>
          </a:solidFill>
          <a:ln w="12700">
            <a:solidFill>
              <a:srgbClr val="333333"/>
            </a:solidFill>
            <a:prstDash val="solid"/>
          </a:ln>
        </p:spPr>
        <p:txBody>
          <a:bodyPr/>
          <a:lstStyle/>
          <a:p>
            <a:endParaRPr lang="en-US"/>
          </a:p>
        </p:txBody>
      </p:sp>
      <p:sp>
        <p:nvSpPr>
          <p:cNvPr id="14" name="Text 12"/>
          <p:cNvSpPr txBox="1"/>
          <p:nvPr/>
        </p:nvSpPr>
        <p:spPr>
          <a:xfrm>
            <a:off x="3160166" y="3512952"/>
            <a:ext cx="1569110" cy="292608"/>
          </a:xfrm>
          <a:prstGeom prst="rect">
            <a:avLst/>
          </a:prstGeom>
          <a:noFill/>
          <a:ln/>
        </p:spPr>
        <p:txBody>
          <a:bodyPr wrap="square" lIns="0" tIns="0" rIns="0" bIns="0" rtlCol="0" anchor="ctr"/>
          <a:lstStyle/>
          <a:p>
            <a:pPr marL="0" indent="0">
              <a:lnSpc>
                <a:spcPts val="1485"/>
              </a:lnSpc>
              <a:buNone/>
            </a:pPr>
            <a:r>
              <a:rPr lang="en-US" sz="2800" b="1" kern="0" spc="200" dirty="0">
                <a:solidFill>
                  <a:srgbClr val="00716D"/>
                </a:solidFill>
                <a:latin typeface="Arial" pitchFamily="34" charset="0"/>
                <a:ea typeface="Arial" pitchFamily="34" charset="-122"/>
                <a:cs typeface="Arial" pitchFamily="34" charset="-120"/>
              </a:rPr>
              <a:t>02</a:t>
            </a:r>
            <a:endParaRPr lang="en-US" sz="2800" dirty="0"/>
          </a:p>
        </p:txBody>
      </p:sp>
      <p:sp>
        <p:nvSpPr>
          <p:cNvPr id="15" name="Text 13"/>
          <p:cNvSpPr txBox="1"/>
          <p:nvPr/>
        </p:nvSpPr>
        <p:spPr>
          <a:xfrm>
            <a:off x="3160166" y="3815080"/>
            <a:ext cx="1569110" cy="1424432"/>
          </a:xfrm>
          <a:prstGeom prst="rect">
            <a:avLst/>
          </a:prstGeom>
          <a:noFill/>
          <a:ln/>
        </p:spPr>
        <p:txBody>
          <a:bodyPr wrap="square" lIns="0" tIns="0" rIns="0" bIns="0" rtlCol="0" anchor="ctr"/>
          <a:lstStyle/>
          <a:p>
            <a:pPr marL="0" indent="0">
              <a:lnSpc>
                <a:spcPts val="1755"/>
              </a:lnSpc>
              <a:buNone/>
            </a:pPr>
            <a:r>
              <a:rPr lang="en-US" dirty="0">
                <a:solidFill>
                  <a:srgbClr val="C6D0DC"/>
                </a:solidFill>
                <a:latin typeface="Arial" pitchFamily="34" charset="0"/>
                <a:ea typeface="Arial" pitchFamily="34" charset="-122"/>
                <a:cs typeface="Arial" pitchFamily="34" charset="-120"/>
              </a:rPr>
              <a:t>Can the science be copied, or is it defended?</a:t>
            </a:r>
            <a:endParaRPr lang="en-US" dirty="0"/>
          </a:p>
        </p:txBody>
      </p:sp>
      <p:sp>
        <p:nvSpPr>
          <p:cNvPr id="16" name="Shape 14"/>
          <p:cNvSpPr/>
          <p:nvPr/>
        </p:nvSpPr>
        <p:spPr>
          <a:xfrm>
            <a:off x="5095037" y="3175000"/>
            <a:ext cx="1971446" cy="2494280"/>
          </a:xfrm>
          <a:prstGeom prst="rect">
            <a:avLst/>
          </a:prstGeom>
          <a:solidFill>
            <a:srgbClr val="00274F"/>
          </a:solidFill>
          <a:ln w="12700">
            <a:solidFill>
              <a:srgbClr val="3A5578"/>
            </a:solidFill>
            <a:prstDash val="solid"/>
          </a:ln>
        </p:spPr>
        <p:txBody>
          <a:bodyPr/>
          <a:lstStyle/>
          <a:p>
            <a:endParaRPr lang="en-US"/>
          </a:p>
        </p:txBody>
      </p:sp>
      <p:sp>
        <p:nvSpPr>
          <p:cNvPr id="17" name="Shape 15"/>
          <p:cNvSpPr/>
          <p:nvPr/>
        </p:nvSpPr>
        <p:spPr>
          <a:xfrm>
            <a:off x="5095037" y="3175000"/>
            <a:ext cx="1971446" cy="45720"/>
          </a:xfrm>
          <a:prstGeom prst="rect">
            <a:avLst/>
          </a:prstGeom>
          <a:solidFill>
            <a:srgbClr val="8A6520"/>
          </a:solidFill>
          <a:ln w="12700">
            <a:solidFill>
              <a:srgbClr val="333333"/>
            </a:solidFill>
            <a:prstDash val="solid"/>
          </a:ln>
        </p:spPr>
        <p:txBody>
          <a:bodyPr/>
          <a:lstStyle/>
          <a:p>
            <a:endParaRPr lang="en-US"/>
          </a:p>
        </p:txBody>
      </p:sp>
      <p:sp>
        <p:nvSpPr>
          <p:cNvPr id="18" name="Text 16"/>
          <p:cNvSpPr txBox="1"/>
          <p:nvPr/>
        </p:nvSpPr>
        <p:spPr>
          <a:xfrm>
            <a:off x="5296205" y="3512952"/>
            <a:ext cx="1569110" cy="292608"/>
          </a:xfrm>
          <a:prstGeom prst="rect">
            <a:avLst/>
          </a:prstGeom>
          <a:noFill/>
          <a:ln/>
        </p:spPr>
        <p:txBody>
          <a:bodyPr wrap="square" lIns="0" tIns="0" rIns="0" bIns="0" rtlCol="0" anchor="ctr"/>
          <a:lstStyle/>
          <a:p>
            <a:pPr marL="0" indent="0">
              <a:lnSpc>
                <a:spcPts val="1485"/>
              </a:lnSpc>
              <a:buNone/>
            </a:pPr>
            <a:r>
              <a:rPr lang="en-US" sz="2800" b="1" kern="0" spc="200" dirty="0">
                <a:solidFill>
                  <a:srgbClr val="8A6520"/>
                </a:solidFill>
                <a:latin typeface="Arial" pitchFamily="34" charset="0"/>
                <a:ea typeface="Arial" pitchFamily="34" charset="-122"/>
                <a:cs typeface="Arial" pitchFamily="34" charset="-120"/>
              </a:rPr>
              <a:t>03</a:t>
            </a:r>
            <a:endParaRPr lang="en-US" sz="2800" dirty="0"/>
          </a:p>
        </p:txBody>
      </p:sp>
      <p:sp>
        <p:nvSpPr>
          <p:cNvPr id="19" name="Text 17"/>
          <p:cNvSpPr txBox="1"/>
          <p:nvPr/>
        </p:nvSpPr>
        <p:spPr>
          <a:xfrm>
            <a:off x="5296205" y="3815079"/>
            <a:ext cx="1569110" cy="759697"/>
          </a:xfrm>
          <a:prstGeom prst="rect">
            <a:avLst/>
          </a:prstGeom>
          <a:noFill/>
          <a:ln/>
        </p:spPr>
        <p:txBody>
          <a:bodyPr wrap="square" lIns="0" tIns="0" rIns="0" bIns="0" rtlCol="0" anchor="ctr"/>
          <a:lstStyle/>
          <a:p>
            <a:pPr marL="0" indent="0">
              <a:lnSpc>
                <a:spcPts val="1755"/>
              </a:lnSpc>
              <a:buNone/>
            </a:pPr>
            <a:r>
              <a:rPr lang="en-US" dirty="0">
                <a:solidFill>
                  <a:srgbClr val="C6D0DC"/>
                </a:solidFill>
                <a:latin typeface="Arial" pitchFamily="34" charset="0"/>
                <a:ea typeface="Arial" pitchFamily="34" charset="-122"/>
                <a:cs typeface="Arial" pitchFamily="34" charset="-120"/>
              </a:rPr>
              <a:t>Can the company be trusted?</a:t>
            </a:r>
            <a:endParaRPr lang="en-US" dirty="0"/>
          </a:p>
        </p:txBody>
      </p:sp>
      <p:sp>
        <p:nvSpPr>
          <p:cNvPr id="20" name="Shape 18"/>
          <p:cNvSpPr/>
          <p:nvPr/>
        </p:nvSpPr>
        <p:spPr>
          <a:xfrm>
            <a:off x="7231075" y="3175000"/>
            <a:ext cx="1971446" cy="2494280"/>
          </a:xfrm>
          <a:prstGeom prst="rect">
            <a:avLst/>
          </a:prstGeom>
          <a:solidFill>
            <a:srgbClr val="00274F"/>
          </a:solidFill>
          <a:ln w="12700">
            <a:solidFill>
              <a:srgbClr val="3A5578"/>
            </a:solidFill>
            <a:prstDash val="solid"/>
          </a:ln>
        </p:spPr>
        <p:txBody>
          <a:bodyPr/>
          <a:lstStyle/>
          <a:p>
            <a:endParaRPr lang="en-US"/>
          </a:p>
        </p:txBody>
      </p:sp>
      <p:sp>
        <p:nvSpPr>
          <p:cNvPr id="21" name="Shape 19"/>
          <p:cNvSpPr/>
          <p:nvPr/>
        </p:nvSpPr>
        <p:spPr>
          <a:xfrm>
            <a:off x="7231075" y="3175000"/>
            <a:ext cx="1971446" cy="45720"/>
          </a:xfrm>
          <a:prstGeom prst="rect">
            <a:avLst/>
          </a:prstGeom>
          <a:solidFill>
            <a:srgbClr val="66449B"/>
          </a:solidFill>
          <a:ln w="12700">
            <a:solidFill>
              <a:srgbClr val="333333"/>
            </a:solidFill>
            <a:prstDash val="solid"/>
          </a:ln>
        </p:spPr>
        <p:txBody>
          <a:bodyPr/>
          <a:lstStyle/>
          <a:p>
            <a:endParaRPr lang="en-US"/>
          </a:p>
        </p:txBody>
      </p:sp>
      <p:sp>
        <p:nvSpPr>
          <p:cNvPr id="22" name="Text 20"/>
          <p:cNvSpPr txBox="1"/>
          <p:nvPr/>
        </p:nvSpPr>
        <p:spPr>
          <a:xfrm>
            <a:off x="7432243" y="3512952"/>
            <a:ext cx="1569110" cy="292608"/>
          </a:xfrm>
          <a:prstGeom prst="rect">
            <a:avLst/>
          </a:prstGeom>
          <a:noFill/>
          <a:ln/>
        </p:spPr>
        <p:txBody>
          <a:bodyPr wrap="square" lIns="0" tIns="0" rIns="0" bIns="0" rtlCol="0" anchor="ctr"/>
          <a:lstStyle/>
          <a:p>
            <a:pPr marL="0" indent="0">
              <a:lnSpc>
                <a:spcPts val="1485"/>
              </a:lnSpc>
              <a:buNone/>
            </a:pPr>
            <a:r>
              <a:rPr lang="en-US" sz="2800" b="1" kern="0" spc="200" dirty="0">
                <a:solidFill>
                  <a:srgbClr val="66449B"/>
                </a:solidFill>
                <a:latin typeface="Arial" pitchFamily="34" charset="0"/>
                <a:ea typeface="Arial" pitchFamily="34" charset="-122"/>
                <a:cs typeface="Arial" pitchFamily="34" charset="-120"/>
              </a:rPr>
              <a:t>04</a:t>
            </a:r>
            <a:endParaRPr lang="en-US" sz="2800" dirty="0"/>
          </a:p>
        </p:txBody>
      </p:sp>
      <p:sp>
        <p:nvSpPr>
          <p:cNvPr id="23" name="Text 21"/>
          <p:cNvSpPr txBox="1"/>
          <p:nvPr/>
        </p:nvSpPr>
        <p:spPr>
          <a:xfrm>
            <a:off x="7432243" y="3815080"/>
            <a:ext cx="1569110" cy="1424432"/>
          </a:xfrm>
          <a:prstGeom prst="rect">
            <a:avLst/>
          </a:prstGeom>
          <a:noFill/>
          <a:ln/>
        </p:spPr>
        <p:txBody>
          <a:bodyPr wrap="square" lIns="0" tIns="0" rIns="0" bIns="0" rtlCol="0" anchor="ctr"/>
          <a:lstStyle/>
          <a:p>
            <a:pPr marL="0" indent="0">
              <a:lnSpc>
                <a:spcPts val="1755"/>
              </a:lnSpc>
              <a:buNone/>
            </a:pPr>
            <a:r>
              <a:rPr lang="en-US" dirty="0">
                <a:solidFill>
                  <a:srgbClr val="C6D0DC"/>
                </a:solidFill>
                <a:latin typeface="Arial" pitchFamily="34" charset="0"/>
                <a:ea typeface="Arial" pitchFamily="34" charset="-122"/>
                <a:cs typeface="Arial" pitchFamily="34" charset="-120"/>
              </a:rPr>
              <a:t>Will I get the support I need?</a:t>
            </a:r>
            <a:endParaRPr lang="en-US" dirty="0"/>
          </a:p>
        </p:txBody>
      </p:sp>
      <p:sp>
        <p:nvSpPr>
          <p:cNvPr id="24" name="Shape 22"/>
          <p:cNvSpPr/>
          <p:nvPr/>
        </p:nvSpPr>
        <p:spPr>
          <a:xfrm>
            <a:off x="9367114" y="3175000"/>
            <a:ext cx="1971446" cy="2494280"/>
          </a:xfrm>
          <a:prstGeom prst="rect">
            <a:avLst/>
          </a:prstGeom>
          <a:solidFill>
            <a:srgbClr val="00274F"/>
          </a:solidFill>
          <a:ln w="12700">
            <a:solidFill>
              <a:srgbClr val="3A5578"/>
            </a:solidFill>
            <a:prstDash val="solid"/>
          </a:ln>
        </p:spPr>
        <p:txBody>
          <a:bodyPr/>
          <a:lstStyle/>
          <a:p>
            <a:endParaRPr lang="en-US"/>
          </a:p>
        </p:txBody>
      </p:sp>
      <p:sp>
        <p:nvSpPr>
          <p:cNvPr id="25" name="Shape 23"/>
          <p:cNvSpPr/>
          <p:nvPr/>
        </p:nvSpPr>
        <p:spPr>
          <a:xfrm>
            <a:off x="9367114" y="3175000"/>
            <a:ext cx="1971446" cy="45720"/>
          </a:xfrm>
          <a:prstGeom prst="rect">
            <a:avLst/>
          </a:prstGeom>
          <a:solidFill>
            <a:srgbClr val="9E2E4C"/>
          </a:solidFill>
          <a:ln w="12700">
            <a:solidFill>
              <a:srgbClr val="333333"/>
            </a:solidFill>
            <a:prstDash val="solid"/>
          </a:ln>
        </p:spPr>
        <p:txBody>
          <a:bodyPr/>
          <a:lstStyle/>
          <a:p>
            <a:endParaRPr lang="en-US"/>
          </a:p>
        </p:txBody>
      </p:sp>
      <p:sp>
        <p:nvSpPr>
          <p:cNvPr id="26" name="Text 24"/>
          <p:cNvSpPr txBox="1"/>
          <p:nvPr/>
        </p:nvSpPr>
        <p:spPr>
          <a:xfrm>
            <a:off x="9568282" y="3512952"/>
            <a:ext cx="1569110" cy="292608"/>
          </a:xfrm>
          <a:prstGeom prst="rect">
            <a:avLst/>
          </a:prstGeom>
          <a:noFill/>
          <a:ln/>
        </p:spPr>
        <p:txBody>
          <a:bodyPr wrap="square" lIns="0" tIns="0" rIns="0" bIns="0" rtlCol="0" anchor="ctr"/>
          <a:lstStyle/>
          <a:p>
            <a:pPr marL="0" indent="0">
              <a:lnSpc>
                <a:spcPts val="1485"/>
              </a:lnSpc>
              <a:buNone/>
            </a:pPr>
            <a:r>
              <a:rPr lang="en-US" sz="2800" b="1" kern="0" spc="200" dirty="0">
                <a:solidFill>
                  <a:srgbClr val="9E2E4C"/>
                </a:solidFill>
                <a:latin typeface="Arial" pitchFamily="34" charset="0"/>
                <a:ea typeface="Arial" pitchFamily="34" charset="-122"/>
                <a:cs typeface="Arial" pitchFamily="34" charset="-120"/>
              </a:rPr>
              <a:t>05</a:t>
            </a:r>
            <a:endParaRPr lang="en-US" sz="2800" dirty="0"/>
          </a:p>
        </p:txBody>
      </p:sp>
      <p:sp>
        <p:nvSpPr>
          <p:cNvPr id="27" name="Text 25"/>
          <p:cNvSpPr txBox="1"/>
          <p:nvPr/>
        </p:nvSpPr>
        <p:spPr>
          <a:xfrm>
            <a:off x="9568282" y="3815079"/>
            <a:ext cx="1569110" cy="949621"/>
          </a:xfrm>
          <a:prstGeom prst="rect">
            <a:avLst/>
          </a:prstGeom>
          <a:noFill/>
          <a:ln/>
        </p:spPr>
        <p:txBody>
          <a:bodyPr wrap="square" lIns="0" tIns="0" rIns="0" bIns="0" rtlCol="0" anchor="ctr"/>
          <a:lstStyle/>
          <a:p>
            <a:pPr marL="0" indent="0">
              <a:lnSpc>
                <a:spcPts val="2970"/>
              </a:lnSpc>
              <a:buNone/>
            </a:pPr>
            <a:r>
              <a:rPr lang="en-US" dirty="0">
                <a:solidFill>
                  <a:srgbClr val="FFFFFF"/>
                </a:solidFill>
                <a:latin typeface="Georgia" pitchFamily="34" charset="0"/>
                <a:ea typeface="Georgia" pitchFamily="34" charset="-122"/>
                <a:cs typeface="Georgia" pitchFamily="34" charset="-120"/>
              </a:rPr>
              <a:t>Is there a system?</a:t>
            </a:r>
            <a:endParaRPr lang="en-US" dirty="0"/>
          </a:p>
        </p:txBody>
      </p:sp>
      <p:sp>
        <p:nvSpPr>
          <p:cNvPr id="28" name="Text 26"/>
          <p:cNvSpPr txBox="1"/>
          <p:nvPr/>
        </p:nvSpPr>
        <p:spPr>
          <a:xfrm>
            <a:off x="822960" y="5742432"/>
            <a:ext cx="7571232" cy="548640"/>
          </a:xfrm>
          <a:prstGeom prst="rect">
            <a:avLst/>
          </a:prstGeom>
          <a:noFill/>
          <a:ln/>
        </p:spPr>
        <p:txBody>
          <a:bodyPr wrap="square" lIns="0" tIns="0" rIns="0" bIns="0" rtlCol="0" anchor="ctr"/>
          <a:lstStyle/>
          <a:p>
            <a:pPr marL="0" indent="0" algn="l">
              <a:lnSpc>
                <a:spcPts val="3200"/>
              </a:lnSpc>
              <a:buNone/>
            </a:pPr>
            <a:r>
              <a:rPr lang="en-US" sz="2600" dirty="0">
                <a:solidFill>
                  <a:srgbClr val="C39E40"/>
                </a:solidFill>
                <a:latin typeface="Georgia" pitchFamily="34" charset="0"/>
                <a:ea typeface="Georgia" pitchFamily="34" charset="-122"/>
                <a:cs typeface="Georgia" pitchFamily="34" charset="-120"/>
              </a:rPr>
              <a:t>Ask them of anyone who offers you something.</a:t>
            </a:r>
            <a:endParaRPr lang="en-US" sz="26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EEF3F8"/>
        </a:solidFill>
        <a:effectLst/>
      </p:bgPr>
    </p:bg>
    <p:spTree>
      <p:nvGrpSpPr>
        <p:cNvPr id="1" name=""/>
        <p:cNvGrpSpPr/>
        <p:nvPr/>
      </p:nvGrpSpPr>
      <p:grpSpPr>
        <a:xfrm>
          <a:off x="0" y="0"/>
          <a:ext cx="0" cy="0"/>
          <a:chOff x="0" y="0"/>
          <a:chExt cx="0" cy="0"/>
        </a:xfrm>
      </p:grpSpPr>
      <p:sp>
        <p:nvSpPr>
          <p:cNvPr id="2" name="Text 0"/>
          <p:cNvSpPr txBox="1"/>
          <p:nvPr/>
        </p:nvSpPr>
        <p:spPr>
          <a:xfrm>
            <a:off x="7498080" y="292608"/>
            <a:ext cx="3840480" cy="237744"/>
          </a:xfrm>
          <a:prstGeom prst="rect">
            <a:avLst/>
          </a:prstGeom>
          <a:noFill/>
          <a:ln/>
        </p:spPr>
        <p:txBody>
          <a:bodyPr wrap="square" lIns="0" tIns="0" rIns="0" bIns="0" rtlCol="0" anchor="ctr"/>
          <a:lstStyle/>
          <a:p>
            <a:pPr marL="0" indent="0" algn="r">
              <a:buNone/>
            </a:pPr>
            <a:r>
              <a:rPr lang="en-US" sz="900" b="1" kern="0" spc="240" dirty="0">
                <a:solidFill>
                  <a:srgbClr val="7A93B2"/>
                </a:solidFill>
                <a:latin typeface="Arial" pitchFamily="34" charset="0"/>
                <a:ea typeface="Arial" pitchFamily="34" charset="-122"/>
                <a:cs typeface="Arial" pitchFamily="34" charset="-120"/>
              </a:rPr>
              <a:t>THE PLAN</a:t>
            </a:r>
            <a:endParaRPr lang="en-US" sz="900" dirty="0"/>
          </a:p>
        </p:txBody>
      </p:sp>
      <p:sp>
        <p:nvSpPr>
          <p:cNvPr id="3" name="Text 1"/>
          <p:cNvSpPr txBox="1"/>
          <p:nvPr/>
        </p:nvSpPr>
        <p:spPr>
          <a:xfrm>
            <a:off x="10332720" y="566928"/>
            <a:ext cx="1005840" cy="219456"/>
          </a:xfrm>
          <a:prstGeom prst="rect">
            <a:avLst/>
          </a:prstGeom>
          <a:noFill/>
          <a:ln/>
        </p:spPr>
        <p:txBody>
          <a:bodyPr wrap="square" lIns="0" tIns="0" rIns="0" bIns="0" rtlCol="0" anchor="ctr"/>
          <a:lstStyle/>
          <a:p>
            <a:pPr marL="0" indent="0" algn="r">
              <a:buNone/>
            </a:pPr>
            <a:r>
              <a:rPr lang="en-US" sz="850" b="1" kern="0" spc="200" dirty="0">
                <a:solidFill>
                  <a:srgbClr val="8FA4BC"/>
                </a:solidFill>
                <a:latin typeface="Arial" pitchFamily="34" charset="0"/>
                <a:ea typeface="Arial" pitchFamily="34" charset="-122"/>
                <a:cs typeface="Arial" pitchFamily="34" charset="-120"/>
              </a:rPr>
              <a:t>28 / 35</a:t>
            </a:r>
            <a:endParaRPr lang="en-US" sz="850" dirty="0"/>
          </a:p>
        </p:txBody>
      </p:sp>
      <p:sp>
        <p:nvSpPr>
          <p:cNvPr id="4" name="Text 2"/>
          <p:cNvSpPr txBox="1"/>
          <p:nvPr/>
        </p:nvSpPr>
        <p:spPr>
          <a:xfrm>
            <a:off x="9875520" y="6199632"/>
            <a:ext cx="1463040" cy="310896"/>
          </a:xfrm>
          <a:prstGeom prst="rect">
            <a:avLst/>
          </a:prstGeom>
          <a:noFill/>
          <a:ln/>
        </p:spPr>
        <p:txBody>
          <a:bodyPr wrap="square" lIns="0" tIns="0" rIns="0" bIns="0" rtlCol="0" anchor="ctr"/>
          <a:lstStyle/>
          <a:p>
            <a:pPr marL="0" indent="0" algn="r">
              <a:buNone/>
            </a:pPr>
            <a:r>
              <a:rPr lang="en-US" sz="1500" kern="0" spc="300" dirty="0">
                <a:solidFill>
                  <a:srgbClr val="003471"/>
                </a:solidFill>
                <a:latin typeface="Arial" pitchFamily="34" charset="0"/>
                <a:ea typeface="Arial" pitchFamily="34" charset="-122"/>
                <a:cs typeface="Arial" pitchFamily="34" charset="-120"/>
              </a:rPr>
              <a:t>ASEA</a:t>
            </a:r>
            <a:endParaRPr lang="en-US" sz="1500" dirty="0"/>
          </a:p>
        </p:txBody>
      </p:sp>
      <p:sp>
        <p:nvSpPr>
          <p:cNvPr id="5" name="Text 3"/>
          <p:cNvSpPr txBox="1"/>
          <p:nvPr/>
        </p:nvSpPr>
        <p:spPr>
          <a:xfrm>
            <a:off x="822960" y="981456"/>
            <a:ext cx="10515600" cy="256032"/>
          </a:xfrm>
          <a:prstGeom prst="rect">
            <a:avLst/>
          </a:prstGeom>
          <a:noFill/>
          <a:ln/>
        </p:spPr>
        <p:txBody>
          <a:bodyPr wrap="square" lIns="0" tIns="0" rIns="0" bIns="0" rtlCol="0" anchor="ctr"/>
          <a:lstStyle/>
          <a:p>
            <a:pPr marL="0" indent="0" algn="l">
              <a:buNone/>
            </a:pPr>
            <a:r>
              <a:rPr lang="en-US" sz="1400" kern="0" spc="260" dirty="0">
                <a:solidFill>
                  <a:srgbClr val="2B71B8"/>
                </a:solidFill>
                <a:latin typeface="Graphik Light" panose="020B0403030202060203" pitchFamily="34" charset="0"/>
                <a:ea typeface="Arial" pitchFamily="34" charset="-122"/>
                <a:cs typeface="Arial" pitchFamily="34" charset="-120"/>
              </a:rPr>
              <a:t>FIVE FOR FIVE</a:t>
            </a:r>
            <a:endParaRPr lang="en-US" sz="1400" dirty="0">
              <a:latin typeface="Graphik Light" panose="020B0403030202060203" pitchFamily="34" charset="0"/>
            </a:endParaRPr>
          </a:p>
        </p:txBody>
      </p:sp>
      <p:sp>
        <p:nvSpPr>
          <p:cNvPr id="6" name="Text 4"/>
          <p:cNvSpPr txBox="1"/>
          <p:nvPr/>
        </p:nvSpPr>
        <p:spPr>
          <a:xfrm>
            <a:off x="822960" y="1618488"/>
            <a:ext cx="10515600" cy="934720"/>
          </a:xfrm>
          <a:prstGeom prst="rect">
            <a:avLst/>
          </a:prstGeom>
          <a:noFill/>
          <a:ln/>
        </p:spPr>
        <p:txBody>
          <a:bodyPr wrap="square" lIns="0" tIns="0" rIns="0" bIns="0" rtlCol="0" anchor="ctr"/>
          <a:lstStyle/>
          <a:p>
            <a:pPr marL="0" indent="0" algn="l">
              <a:lnSpc>
                <a:spcPts val="4876"/>
              </a:lnSpc>
              <a:buNone/>
            </a:pPr>
            <a:r>
              <a:rPr lang="en-US" sz="4600" dirty="0">
                <a:solidFill>
                  <a:srgbClr val="003471"/>
                </a:solidFill>
                <a:latin typeface="Georgia" pitchFamily="34" charset="0"/>
                <a:ea typeface="Georgia" pitchFamily="34" charset="-122"/>
                <a:cs typeface="Georgia" pitchFamily="34" charset="-120"/>
              </a:rPr>
              <a:t>Here is how ASEA scores.</a:t>
            </a:r>
            <a:endParaRPr lang="en-US" sz="4600" dirty="0"/>
          </a:p>
        </p:txBody>
      </p:sp>
      <p:sp>
        <p:nvSpPr>
          <p:cNvPr id="7" name="Shape 5"/>
          <p:cNvSpPr/>
          <p:nvPr/>
        </p:nvSpPr>
        <p:spPr>
          <a:xfrm>
            <a:off x="822960" y="2717800"/>
            <a:ext cx="1005840" cy="22860"/>
          </a:xfrm>
          <a:prstGeom prst="rect">
            <a:avLst/>
          </a:prstGeom>
          <a:solidFill>
            <a:srgbClr val="8A6520"/>
          </a:solidFill>
          <a:ln w="12700">
            <a:solidFill>
              <a:srgbClr val="333333"/>
            </a:solidFill>
            <a:prstDash val="solid"/>
          </a:ln>
        </p:spPr>
        <p:txBody>
          <a:bodyPr/>
          <a:lstStyle/>
          <a:p>
            <a:endParaRPr lang="en-US"/>
          </a:p>
        </p:txBody>
      </p:sp>
      <p:sp>
        <p:nvSpPr>
          <p:cNvPr id="8" name="Shape 6"/>
          <p:cNvSpPr/>
          <p:nvPr/>
        </p:nvSpPr>
        <p:spPr>
          <a:xfrm>
            <a:off x="822960" y="3175000"/>
            <a:ext cx="1971446" cy="2494280"/>
          </a:xfrm>
          <a:prstGeom prst="rect">
            <a:avLst/>
          </a:prstGeom>
          <a:solidFill>
            <a:srgbClr val="F4F7FA"/>
          </a:solidFill>
          <a:ln w="12700">
            <a:solidFill>
              <a:srgbClr val="D3DEE9"/>
            </a:solidFill>
            <a:prstDash val="solid"/>
          </a:ln>
        </p:spPr>
        <p:txBody>
          <a:bodyPr/>
          <a:lstStyle/>
          <a:p>
            <a:endParaRPr lang="en-US"/>
          </a:p>
        </p:txBody>
      </p:sp>
      <p:sp>
        <p:nvSpPr>
          <p:cNvPr id="9" name="Shape 7"/>
          <p:cNvSpPr/>
          <p:nvPr/>
        </p:nvSpPr>
        <p:spPr>
          <a:xfrm>
            <a:off x="822960" y="3175000"/>
            <a:ext cx="1971446" cy="45720"/>
          </a:xfrm>
          <a:prstGeom prst="rect">
            <a:avLst/>
          </a:prstGeom>
          <a:solidFill>
            <a:srgbClr val="2B71B8"/>
          </a:solidFill>
          <a:ln w="12700">
            <a:solidFill>
              <a:srgbClr val="333333"/>
            </a:solidFill>
            <a:prstDash val="solid"/>
          </a:ln>
        </p:spPr>
        <p:txBody>
          <a:bodyPr/>
          <a:lstStyle/>
          <a:p>
            <a:endParaRPr lang="en-US"/>
          </a:p>
        </p:txBody>
      </p:sp>
      <p:sp>
        <p:nvSpPr>
          <p:cNvPr id="10" name="Text 8"/>
          <p:cNvSpPr txBox="1"/>
          <p:nvPr/>
        </p:nvSpPr>
        <p:spPr>
          <a:xfrm>
            <a:off x="1024128" y="3412744"/>
            <a:ext cx="1569110" cy="292608"/>
          </a:xfrm>
          <a:prstGeom prst="rect">
            <a:avLst/>
          </a:prstGeom>
          <a:noFill/>
          <a:ln/>
        </p:spPr>
        <p:txBody>
          <a:bodyPr wrap="square" lIns="0" tIns="0" rIns="0" bIns="0" rtlCol="0" anchor="ctr"/>
          <a:lstStyle/>
          <a:p>
            <a:pPr marL="0" indent="0">
              <a:lnSpc>
                <a:spcPts val="1485"/>
              </a:lnSpc>
              <a:buNone/>
            </a:pPr>
            <a:r>
              <a:rPr lang="en-US" sz="1100" b="1" kern="0" spc="200" dirty="0">
                <a:solidFill>
                  <a:srgbClr val="2B71B8"/>
                </a:solidFill>
                <a:latin typeface="Arial" pitchFamily="34" charset="0"/>
                <a:ea typeface="Arial" pitchFamily="34" charset="-122"/>
                <a:cs typeface="Arial" pitchFamily="34" charset="-120"/>
              </a:rPr>
              <a:t>01</a:t>
            </a:r>
            <a:endParaRPr lang="en-US" sz="1100" dirty="0"/>
          </a:p>
        </p:txBody>
      </p:sp>
      <p:sp>
        <p:nvSpPr>
          <p:cNvPr id="11" name="Text 9"/>
          <p:cNvSpPr txBox="1"/>
          <p:nvPr/>
        </p:nvSpPr>
        <p:spPr>
          <a:xfrm>
            <a:off x="1024128" y="3815080"/>
            <a:ext cx="1569110" cy="365760"/>
          </a:xfrm>
          <a:prstGeom prst="rect">
            <a:avLst/>
          </a:prstGeom>
          <a:noFill/>
          <a:ln/>
        </p:spPr>
        <p:txBody>
          <a:bodyPr wrap="square" lIns="0" tIns="0" rIns="0" bIns="0" rtlCol="0" anchor="ctr"/>
          <a:lstStyle/>
          <a:p>
            <a:pPr marL="0" indent="0">
              <a:lnSpc>
                <a:spcPts val="2970"/>
              </a:lnSpc>
              <a:buNone/>
            </a:pPr>
            <a:r>
              <a:rPr lang="en-US" sz="2200" dirty="0">
                <a:solidFill>
                  <a:srgbClr val="003471"/>
                </a:solidFill>
                <a:latin typeface="Georgia" pitchFamily="34" charset="0"/>
                <a:ea typeface="Georgia" pitchFamily="34" charset="-122"/>
                <a:cs typeface="Georgia" pitchFamily="34" charset="-120"/>
              </a:rPr>
              <a:t>Every day</a:t>
            </a:r>
            <a:endParaRPr lang="en-US" sz="2200" dirty="0"/>
          </a:p>
        </p:txBody>
      </p:sp>
      <p:sp>
        <p:nvSpPr>
          <p:cNvPr id="12" name="Text 10"/>
          <p:cNvSpPr txBox="1"/>
          <p:nvPr/>
        </p:nvSpPr>
        <p:spPr>
          <a:xfrm>
            <a:off x="1024128" y="4290568"/>
            <a:ext cx="1569110" cy="822960"/>
          </a:xfrm>
          <a:prstGeom prst="rect">
            <a:avLst/>
          </a:prstGeom>
          <a:noFill/>
          <a:ln/>
        </p:spPr>
        <p:txBody>
          <a:bodyPr wrap="square" lIns="0" tIns="0" rIns="0" bIns="0" rtlCol="0" anchor="ctr"/>
          <a:lstStyle/>
          <a:p>
            <a:pPr marL="0" indent="0">
              <a:lnSpc>
                <a:spcPts val="1755"/>
              </a:lnSpc>
              <a:buNone/>
            </a:pPr>
            <a:r>
              <a:rPr lang="en-US" sz="1300" dirty="0">
                <a:solidFill>
                  <a:srgbClr val="3A5C87"/>
                </a:solidFill>
                <a:latin typeface="Arial" pitchFamily="34" charset="0"/>
                <a:ea typeface="Arial" pitchFamily="34" charset="-122"/>
                <a:cs typeface="Arial" pitchFamily="34" charset="-120"/>
              </a:rPr>
              <a:t>ASEA Redox, taken daily, whether or not a given week feels different.</a:t>
            </a:r>
            <a:endParaRPr lang="en-US" sz="1300" dirty="0"/>
          </a:p>
        </p:txBody>
      </p:sp>
      <p:sp>
        <p:nvSpPr>
          <p:cNvPr id="13" name="Shape 11"/>
          <p:cNvSpPr/>
          <p:nvPr/>
        </p:nvSpPr>
        <p:spPr>
          <a:xfrm>
            <a:off x="2958998" y="3175000"/>
            <a:ext cx="1971446" cy="2494280"/>
          </a:xfrm>
          <a:prstGeom prst="rect">
            <a:avLst/>
          </a:prstGeom>
          <a:solidFill>
            <a:srgbClr val="F4F7FA"/>
          </a:solidFill>
          <a:ln w="12700">
            <a:solidFill>
              <a:srgbClr val="D3DEE9"/>
            </a:solidFill>
            <a:prstDash val="solid"/>
          </a:ln>
        </p:spPr>
        <p:txBody>
          <a:bodyPr/>
          <a:lstStyle/>
          <a:p>
            <a:endParaRPr lang="en-US"/>
          </a:p>
        </p:txBody>
      </p:sp>
      <p:sp>
        <p:nvSpPr>
          <p:cNvPr id="14" name="Shape 12"/>
          <p:cNvSpPr/>
          <p:nvPr/>
        </p:nvSpPr>
        <p:spPr>
          <a:xfrm>
            <a:off x="2958998" y="3175000"/>
            <a:ext cx="1971446" cy="45720"/>
          </a:xfrm>
          <a:prstGeom prst="rect">
            <a:avLst/>
          </a:prstGeom>
          <a:solidFill>
            <a:srgbClr val="00716D"/>
          </a:solidFill>
          <a:ln w="12700">
            <a:solidFill>
              <a:srgbClr val="333333"/>
            </a:solidFill>
            <a:prstDash val="solid"/>
          </a:ln>
        </p:spPr>
        <p:txBody>
          <a:bodyPr/>
          <a:lstStyle/>
          <a:p>
            <a:endParaRPr lang="en-US"/>
          </a:p>
        </p:txBody>
      </p:sp>
      <p:sp>
        <p:nvSpPr>
          <p:cNvPr id="15" name="Text 13"/>
          <p:cNvSpPr txBox="1"/>
          <p:nvPr/>
        </p:nvSpPr>
        <p:spPr>
          <a:xfrm>
            <a:off x="3160166" y="3412744"/>
            <a:ext cx="1569110" cy="292608"/>
          </a:xfrm>
          <a:prstGeom prst="rect">
            <a:avLst/>
          </a:prstGeom>
          <a:noFill/>
          <a:ln/>
        </p:spPr>
        <p:txBody>
          <a:bodyPr wrap="square" lIns="0" tIns="0" rIns="0" bIns="0" rtlCol="0" anchor="ctr"/>
          <a:lstStyle/>
          <a:p>
            <a:pPr marL="0" indent="0">
              <a:lnSpc>
                <a:spcPts val="1485"/>
              </a:lnSpc>
              <a:buNone/>
            </a:pPr>
            <a:r>
              <a:rPr lang="en-US" sz="1100" b="1" kern="0" spc="200" dirty="0">
                <a:solidFill>
                  <a:srgbClr val="00716D"/>
                </a:solidFill>
                <a:latin typeface="Arial" pitchFamily="34" charset="0"/>
                <a:ea typeface="Arial" pitchFamily="34" charset="-122"/>
                <a:cs typeface="Arial" pitchFamily="34" charset="-120"/>
              </a:rPr>
              <a:t>02</a:t>
            </a:r>
            <a:endParaRPr lang="en-US" sz="1100" dirty="0"/>
          </a:p>
        </p:txBody>
      </p:sp>
      <p:sp>
        <p:nvSpPr>
          <p:cNvPr id="16" name="Text 14"/>
          <p:cNvSpPr txBox="1"/>
          <p:nvPr/>
        </p:nvSpPr>
        <p:spPr>
          <a:xfrm>
            <a:off x="3160166" y="3815080"/>
            <a:ext cx="1569110" cy="365760"/>
          </a:xfrm>
          <a:prstGeom prst="rect">
            <a:avLst/>
          </a:prstGeom>
          <a:noFill/>
          <a:ln/>
        </p:spPr>
        <p:txBody>
          <a:bodyPr wrap="square" lIns="0" tIns="0" rIns="0" bIns="0" rtlCol="0" anchor="ctr"/>
          <a:lstStyle/>
          <a:p>
            <a:pPr marL="0" indent="0">
              <a:lnSpc>
                <a:spcPts val="2970"/>
              </a:lnSpc>
              <a:buNone/>
            </a:pPr>
            <a:r>
              <a:rPr lang="en-US" sz="2200" dirty="0">
                <a:solidFill>
                  <a:srgbClr val="003471"/>
                </a:solidFill>
                <a:latin typeface="Georgia" pitchFamily="34" charset="0"/>
                <a:ea typeface="Georgia" pitchFamily="34" charset="-122"/>
                <a:cs typeface="Georgia" pitchFamily="34" charset="-120"/>
              </a:rPr>
              <a:t>Defended</a:t>
            </a:r>
            <a:endParaRPr lang="en-US" sz="2200" dirty="0"/>
          </a:p>
        </p:txBody>
      </p:sp>
      <p:sp>
        <p:nvSpPr>
          <p:cNvPr id="17" name="Text 15"/>
          <p:cNvSpPr txBox="1"/>
          <p:nvPr/>
        </p:nvSpPr>
        <p:spPr>
          <a:xfrm>
            <a:off x="3160166" y="4290568"/>
            <a:ext cx="1569110" cy="822960"/>
          </a:xfrm>
          <a:prstGeom prst="rect">
            <a:avLst/>
          </a:prstGeom>
          <a:noFill/>
          <a:ln/>
        </p:spPr>
        <p:txBody>
          <a:bodyPr wrap="square" lIns="0" tIns="0" rIns="0" bIns="0" rtlCol="0" anchor="ctr"/>
          <a:lstStyle/>
          <a:p>
            <a:pPr marL="0" indent="0">
              <a:lnSpc>
                <a:spcPts val="1755"/>
              </a:lnSpc>
              <a:buNone/>
            </a:pPr>
            <a:r>
              <a:rPr lang="en-US" sz="1300" dirty="0">
                <a:solidFill>
                  <a:srgbClr val="3A5C87"/>
                </a:solidFill>
                <a:latin typeface="Arial" pitchFamily="34" charset="0"/>
                <a:ea typeface="Arial" pitchFamily="34" charset="-122"/>
                <a:cs typeface="Arial" pitchFamily="34" charset="-120"/>
              </a:rPr>
              <a:t>Seven patents, thousands of protected discoveries, an FDA-registered facility.</a:t>
            </a:r>
            <a:endParaRPr lang="en-US" sz="1300" dirty="0"/>
          </a:p>
        </p:txBody>
      </p:sp>
      <p:sp>
        <p:nvSpPr>
          <p:cNvPr id="18" name="Shape 16"/>
          <p:cNvSpPr/>
          <p:nvPr/>
        </p:nvSpPr>
        <p:spPr>
          <a:xfrm>
            <a:off x="5095037" y="3175000"/>
            <a:ext cx="1971446" cy="2494280"/>
          </a:xfrm>
          <a:prstGeom prst="rect">
            <a:avLst/>
          </a:prstGeom>
          <a:solidFill>
            <a:srgbClr val="F4F7FA"/>
          </a:solidFill>
          <a:ln w="12700">
            <a:solidFill>
              <a:srgbClr val="D3DEE9"/>
            </a:solidFill>
            <a:prstDash val="solid"/>
          </a:ln>
        </p:spPr>
        <p:txBody>
          <a:bodyPr/>
          <a:lstStyle/>
          <a:p>
            <a:endParaRPr lang="en-US"/>
          </a:p>
        </p:txBody>
      </p:sp>
      <p:sp>
        <p:nvSpPr>
          <p:cNvPr id="19" name="Shape 17"/>
          <p:cNvSpPr/>
          <p:nvPr/>
        </p:nvSpPr>
        <p:spPr>
          <a:xfrm>
            <a:off x="5095037" y="3175000"/>
            <a:ext cx="1971446" cy="45720"/>
          </a:xfrm>
          <a:prstGeom prst="rect">
            <a:avLst/>
          </a:prstGeom>
          <a:solidFill>
            <a:srgbClr val="8A6520"/>
          </a:solidFill>
          <a:ln w="12700">
            <a:solidFill>
              <a:srgbClr val="333333"/>
            </a:solidFill>
            <a:prstDash val="solid"/>
          </a:ln>
        </p:spPr>
        <p:txBody>
          <a:bodyPr/>
          <a:lstStyle/>
          <a:p>
            <a:endParaRPr lang="en-US"/>
          </a:p>
        </p:txBody>
      </p:sp>
      <p:sp>
        <p:nvSpPr>
          <p:cNvPr id="20" name="Text 18"/>
          <p:cNvSpPr txBox="1"/>
          <p:nvPr/>
        </p:nvSpPr>
        <p:spPr>
          <a:xfrm>
            <a:off x="5296205" y="3412744"/>
            <a:ext cx="1569110" cy="292608"/>
          </a:xfrm>
          <a:prstGeom prst="rect">
            <a:avLst/>
          </a:prstGeom>
          <a:noFill/>
          <a:ln/>
        </p:spPr>
        <p:txBody>
          <a:bodyPr wrap="square" lIns="0" tIns="0" rIns="0" bIns="0" rtlCol="0" anchor="ctr"/>
          <a:lstStyle/>
          <a:p>
            <a:pPr marL="0" indent="0">
              <a:lnSpc>
                <a:spcPts val="1485"/>
              </a:lnSpc>
              <a:buNone/>
            </a:pPr>
            <a:r>
              <a:rPr lang="en-US" sz="1100" b="1" kern="0" spc="200" dirty="0">
                <a:solidFill>
                  <a:srgbClr val="8A6520"/>
                </a:solidFill>
                <a:latin typeface="Arial" pitchFamily="34" charset="0"/>
                <a:ea typeface="Arial" pitchFamily="34" charset="-122"/>
                <a:cs typeface="Arial" pitchFamily="34" charset="-120"/>
              </a:rPr>
              <a:t>03</a:t>
            </a:r>
            <a:endParaRPr lang="en-US" sz="1100" dirty="0"/>
          </a:p>
        </p:txBody>
      </p:sp>
      <p:sp>
        <p:nvSpPr>
          <p:cNvPr id="21" name="Text 19"/>
          <p:cNvSpPr txBox="1"/>
          <p:nvPr/>
        </p:nvSpPr>
        <p:spPr>
          <a:xfrm>
            <a:off x="5296205" y="3815080"/>
            <a:ext cx="1569110" cy="365760"/>
          </a:xfrm>
          <a:prstGeom prst="rect">
            <a:avLst/>
          </a:prstGeom>
          <a:noFill/>
          <a:ln/>
        </p:spPr>
        <p:txBody>
          <a:bodyPr wrap="square" lIns="0" tIns="0" rIns="0" bIns="0" rtlCol="0" anchor="ctr"/>
          <a:lstStyle/>
          <a:p>
            <a:pPr marL="0" indent="0">
              <a:lnSpc>
                <a:spcPts val="2970"/>
              </a:lnSpc>
              <a:buNone/>
            </a:pPr>
            <a:r>
              <a:rPr lang="en-US" sz="2200" dirty="0">
                <a:solidFill>
                  <a:srgbClr val="003471"/>
                </a:solidFill>
                <a:latin typeface="Georgia" pitchFamily="34" charset="0"/>
                <a:ea typeface="Georgia" pitchFamily="34" charset="-122"/>
                <a:cs typeface="Georgia" pitchFamily="34" charset="-120"/>
              </a:rPr>
              <a:t>Trusted</a:t>
            </a:r>
            <a:endParaRPr lang="en-US" sz="2200" dirty="0"/>
          </a:p>
        </p:txBody>
      </p:sp>
      <p:sp>
        <p:nvSpPr>
          <p:cNvPr id="22" name="Text 20"/>
          <p:cNvSpPr txBox="1"/>
          <p:nvPr/>
        </p:nvSpPr>
        <p:spPr>
          <a:xfrm>
            <a:off x="5296205" y="4290568"/>
            <a:ext cx="1569110" cy="822960"/>
          </a:xfrm>
          <a:prstGeom prst="rect">
            <a:avLst/>
          </a:prstGeom>
          <a:noFill/>
          <a:ln/>
        </p:spPr>
        <p:txBody>
          <a:bodyPr wrap="square" lIns="0" tIns="0" rIns="0" bIns="0" rtlCol="0" anchor="ctr"/>
          <a:lstStyle/>
          <a:p>
            <a:pPr marL="0" indent="0">
              <a:lnSpc>
                <a:spcPts val="1755"/>
              </a:lnSpc>
              <a:buNone/>
            </a:pPr>
            <a:r>
              <a:rPr lang="en-US" sz="1300" dirty="0">
                <a:solidFill>
                  <a:srgbClr val="3A5C87"/>
                </a:solidFill>
                <a:latin typeface="Arial" pitchFamily="34" charset="0"/>
                <a:ea typeface="Arial" pitchFamily="34" charset="-122"/>
                <a:cs typeface="Arial" pitchFamily="34" charset="-120"/>
              </a:rPr>
              <a:t>Nearly two decades, 35 countries, privately held, commissions paid every cycle.</a:t>
            </a:r>
            <a:endParaRPr lang="en-US" sz="1300" dirty="0"/>
          </a:p>
        </p:txBody>
      </p:sp>
      <p:sp>
        <p:nvSpPr>
          <p:cNvPr id="23" name="Shape 21"/>
          <p:cNvSpPr/>
          <p:nvPr/>
        </p:nvSpPr>
        <p:spPr>
          <a:xfrm>
            <a:off x="7231075" y="3175000"/>
            <a:ext cx="1971446" cy="2494280"/>
          </a:xfrm>
          <a:prstGeom prst="rect">
            <a:avLst/>
          </a:prstGeom>
          <a:solidFill>
            <a:srgbClr val="F4F7FA"/>
          </a:solidFill>
          <a:ln w="12700">
            <a:solidFill>
              <a:srgbClr val="D3DEE9"/>
            </a:solidFill>
            <a:prstDash val="solid"/>
          </a:ln>
        </p:spPr>
        <p:txBody>
          <a:bodyPr/>
          <a:lstStyle/>
          <a:p>
            <a:endParaRPr lang="en-US"/>
          </a:p>
        </p:txBody>
      </p:sp>
      <p:sp>
        <p:nvSpPr>
          <p:cNvPr id="24" name="Shape 22"/>
          <p:cNvSpPr/>
          <p:nvPr/>
        </p:nvSpPr>
        <p:spPr>
          <a:xfrm>
            <a:off x="7231075" y="3175000"/>
            <a:ext cx="1971446" cy="45720"/>
          </a:xfrm>
          <a:prstGeom prst="rect">
            <a:avLst/>
          </a:prstGeom>
          <a:solidFill>
            <a:srgbClr val="66449B"/>
          </a:solidFill>
          <a:ln w="12700">
            <a:solidFill>
              <a:srgbClr val="333333"/>
            </a:solidFill>
            <a:prstDash val="solid"/>
          </a:ln>
        </p:spPr>
        <p:txBody>
          <a:bodyPr/>
          <a:lstStyle/>
          <a:p>
            <a:endParaRPr lang="en-US"/>
          </a:p>
        </p:txBody>
      </p:sp>
      <p:sp>
        <p:nvSpPr>
          <p:cNvPr id="25" name="Text 23"/>
          <p:cNvSpPr txBox="1"/>
          <p:nvPr/>
        </p:nvSpPr>
        <p:spPr>
          <a:xfrm>
            <a:off x="7432243" y="3412744"/>
            <a:ext cx="1569110" cy="292608"/>
          </a:xfrm>
          <a:prstGeom prst="rect">
            <a:avLst/>
          </a:prstGeom>
          <a:noFill/>
          <a:ln/>
        </p:spPr>
        <p:txBody>
          <a:bodyPr wrap="square" lIns="0" tIns="0" rIns="0" bIns="0" rtlCol="0" anchor="ctr"/>
          <a:lstStyle/>
          <a:p>
            <a:pPr marL="0" indent="0">
              <a:lnSpc>
                <a:spcPts val="1485"/>
              </a:lnSpc>
              <a:buNone/>
            </a:pPr>
            <a:r>
              <a:rPr lang="en-US" sz="1100" b="1" kern="0" spc="200" dirty="0">
                <a:solidFill>
                  <a:srgbClr val="66449B"/>
                </a:solidFill>
                <a:latin typeface="Arial" pitchFamily="34" charset="0"/>
                <a:ea typeface="Arial" pitchFamily="34" charset="-122"/>
                <a:cs typeface="Arial" pitchFamily="34" charset="-120"/>
              </a:rPr>
              <a:t>04</a:t>
            </a:r>
            <a:endParaRPr lang="en-US" sz="1100" dirty="0"/>
          </a:p>
        </p:txBody>
      </p:sp>
      <p:sp>
        <p:nvSpPr>
          <p:cNvPr id="26" name="Text 24"/>
          <p:cNvSpPr txBox="1"/>
          <p:nvPr/>
        </p:nvSpPr>
        <p:spPr>
          <a:xfrm>
            <a:off x="7432243" y="3815080"/>
            <a:ext cx="1569110" cy="365760"/>
          </a:xfrm>
          <a:prstGeom prst="rect">
            <a:avLst/>
          </a:prstGeom>
          <a:noFill/>
          <a:ln/>
        </p:spPr>
        <p:txBody>
          <a:bodyPr wrap="square" lIns="0" tIns="0" rIns="0" bIns="0" rtlCol="0" anchor="ctr"/>
          <a:lstStyle/>
          <a:p>
            <a:pPr marL="0" indent="0">
              <a:lnSpc>
                <a:spcPts val="2970"/>
              </a:lnSpc>
              <a:buNone/>
            </a:pPr>
            <a:r>
              <a:rPr lang="en-US" sz="2200" dirty="0">
                <a:solidFill>
                  <a:srgbClr val="003471"/>
                </a:solidFill>
                <a:latin typeface="Georgia" pitchFamily="34" charset="0"/>
                <a:ea typeface="Georgia" pitchFamily="34" charset="-122"/>
                <a:cs typeface="Georgia" pitchFamily="34" charset="-120"/>
              </a:rPr>
              <a:t>Supported</a:t>
            </a:r>
            <a:endParaRPr lang="en-US" sz="2200" dirty="0"/>
          </a:p>
        </p:txBody>
      </p:sp>
      <p:sp>
        <p:nvSpPr>
          <p:cNvPr id="27" name="Text 25"/>
          <p:cNvSpPr txBox="1"/>
          <p:nvPr/>
        </p:nvSpPr>
        <p:spPr>
          <a:xfrm>
            <a:off x="7432243" y="4290568"/>
            <a:ext cx="1569110" cy="822960"/>
          </a:xfrm>
          <a:prstGeom prst="rect">
            <a:avLst/>
          </a:prstGeom>
          <a:noFill/>
          <a:ln/>
        </p:spPr>
        <p:txBody>
          <a:bodyPr wrap="square" lIns="0" tIns="0" rIns="0" bIns="0" rtlCol="0" anchor="ctr"/>
          <a:lstStyle/>
          <a:p>
            <a:pPr marL="0" indent="0">
              <a:lnSpc>
                <a:spcPts val="1755"/>
              </a:lnSpc>
              <a:buNone/>
            </a:pPr>
            <a:r>
              <a:rPr lang="en-US" sz="1300" dirty="0">
                <a:solidFill>
                  <a:srgbClr val="3A5C87"/>
                </a:solidFill>
                <a:latin typeface="Arial" pitchFamily="34" charset="0"/>
                <a:ea typeface="Arial" pitchFamily="34" charset="-122"/>
                <a:cs typeface="Arial" pitchFamily="34" charset="-120"/>
              </a:rPr>
              <a:t>A sponsor, a team, and training that starts the day you say yes.</a:t>
            </a:r>
            <a:endParaRPr lang="en-US" sz="1300" dirty="0"/>
          </a:p>
        </p:txBody>
      </p:sp>
      <p:sp>
        <p:nvSpPr>
          <p:cNvPr id="28" name="Shape 26"/>
          <p:cNvSpPr/>
          <p:nvPr/>
        </p:nvSpPr>
        <p:spPr>
          <a:xfrm>
            <a:off x="9367114" y="3175000"/>
            <a:ext cx="1971446" cy="2494280"/>
          </a:xfrm>
          <a:prstGeom prst="rect">
            <a:avLst/>
          </a:prstGeom>
          <a:solidFill>
            <a:srgbClr val="F4F7FA"/>
          </a:solidFill>
          <a:ln w="12700">
            <a:solidFill>
              <a:srgbClr val="D3DEE9"/>
            </a:solidFill>
            <a:prstDash val="solid"/>
          </a:ln>
        </p:spPr>
        <p:txBody>
          <a:bodyPr/>
          <a:lstStyle/>
          <a:p>
            <a:endParaRPr lang="en-US"/>
          </a:p>
        </p:txBody>
      </p:sp>
      <p:sp>
        <p:nvSpPr>
          <p:cNvPr id="29" name="Shape 27"/>
          <p:cNvSpPr/>
          <p:nvPr/>
        </p:nvSpPr>
        <p:spPr>
          <a:xfrm>
            <a:off x="9367114" y="3175000"/>
            <a:ext cx="1971446" cy="45720"/>
          </a:xfrm>
          <a:prstGeom prst="rect">
            <a:avLst/>
          </a:prstGeom>
          <a:solidFill>
            <a:srgbClr val="9E2E4C"/>
          </a:solidFill>
          <a:ln w="12700">
            <a:solidFill>
              <a:srgbClr val="333333"/>
            </a:solidFill>
            <a:prstDash val="solid"/>
          </a:ln>
        </p:spPr>
        <p:txBody>
          <a:bodyPr/>
          <a:lstStyle/>
          <a:p>
            <a:endParaRPr lang="en-US"/>
          </a:p>
        </p:txBody>
      </p:sp>
      <p:sp>
        <p:nvSpPr>
          <p:cNvPr id="30" name="Text 28"/>
          <p:cNvSpPr txBox="1"/>
          <p:nvPr/>
        </p:nvSpPr>
        <p:spPr>
          <a:xfrm>
            <a:off x="9568282" y="3412744"/>
            <a:ext cx="1569110" cy="292608"/>
          </a:xfrm>
          <a:prstGeom prst="rect">
            <a:avLst/>
          </a:prstGeom>
          <a:noFill/>
          <a:ln/>
        </p:spPr>
        <p:txBody>
          <a:bodyPr wrap="square" lIns="0" tIns="0" rIns="0" bIns="0" rtlCol="0" anchor="ctr"/>
          <a:lstStyle/>
          <a:p>
            <a:pPr marL="0" indent="0">
              <a:lnSpc>
                <a:spcPts val="1485"/>
              </a:lnSpc>
              <a:buNone/>
            </a:pPr>
            <a:r>
              <a:rPr lang="en-US" sz="1100" b="1" kern="0" spc="200" dirty="0">
                <a:solidFill>
                  <a:srgbClr val="9E2E4C"/>
                </a:solidFill>
                <a:latin typeface="Arial" pitchFamily="34" charset="0"/>
                <a:ea typeface="Arial" pitchFamily="34" charset="-122"/>
                <a:cs typeface="Arial" pitchFamily="34" charset="-120"/>
              </a:rPr>
              <a:t>05</a:t>
            </a:r>
            <a:endParaRPr lang="en-US" sz="1100" dirty="0"/>
          </a:p>
        </p:txBody>
      </p:sp>
      <p:sp>
        <p:nvSpPr>
          <p:cNvPr id="31" name="Text 29"/>
          <p:cNvSpPr txBox="1"/>
          <p:nvPr/>
        </p:nvSpPr>
        <p:spPr>
          <a:xfrm>
            <a:off x="9568282" y="3815080"/>
            <a:ext cx="1569110" cy="365760"/>
          </a:xfrm>
          <a:prstGeom prst="rect">
            <a:avLst/>
          </a:prstGeom>
          <a:noFill/>
          <a:ln/>
        </p:spPr>
        <p:txBody>
          <a:bodyPr wrap="square" lIns="0" tIns="0" rIns="0" bIns="0" rtlCol="0" anchor="ctr"/>
          <a:lstStyle/>
          <a:p>
            <a:pPr marL="0" indent="0">
              <a:lnSpc>
                <a:spcPts val="2970"/>
              </a:lnSpc>
              <a:buNone/>
            </a:pPr>
            <a:r>
              <a:rPr lang="en-US" sz="2200" dirty="0">
                <a:solidFill>
                  <a:srgbClr val="003471"/>
                </a:solidFill>
                <a:latin typeface="Georgia" pitchFamily="34" charset="0"/>
                <a:ea typeface="Georgia" pitchFamily="34" charset="-122"/>
                <a:cs typeface="Georgia" pitchFamily="34" charset="-120"/>
              </a:rPr>
              <a:t>A system</a:t>
            </a:r>
            <a:endParaRPr lang="en-US" sz="2200" dirty="0"/>
          </a:p>
        </p:txBody>
      </p:sp>
      <p:sp>
        <p:nvSpPr>
          <p:cNvPr id="32" name="Text 30"/>
          <p:cNvSpPr txBox="1"/>
          <p:nvPr/>
        </p:nvSpPr>
        <p:spPr>
          <a:xfrm>
            <a:off x="9568282" y="4290568"/>
            <a:ext cx="1569110" cy="548640"/>
          </a:xfrm>
          <a:prstGeom prst="rect">
            <a:avLst/>
          </a:prstGeom>
          <a:noFill/>
          <a:ln/>
        </p:spPr>
        <p:txBody>
          <a:bodyPr wrap="square" lIns="0" tIns="0" rIns="0" bIns="0" rtlCol="0" anchor="ctr"/>
          <a:lstStyle/>
          <a:p>
            <a:pPr marL="0" indent="0">
              <a:lnSpc>
                <a:spcPts val="1755"/>
              </a:lnSpc>
              <a:buNone/>
            </a:pPr>
            <a:r>
              <a:rPr lang="en-US" sz="1300" dirty="0">
                <a:solidFill>
                  <a:srgbClr val="3A5C87"/>
                </a:solidFill>
                <a:latin typeface="Arial" pitchFamily="34" charset="0"/>
                <a:ea typeface="Arial" pitchFamily="34" charset="-122"/>
                <a:cs typeface="Arial" pitchFamily="34" charset="-120"/>
              </a:rPr>
              <a:t>LIFT, Club One and Activate. One model, three systems.</a:t>
            </a:r>
            <a:endParaRPr lang="en-US" sz="1300" dirty="0"/>
          </a:p>
        </p:txBody>
      </p:sp>
      <p:sp>
        <p:nvSpPr>
          <p:cNvPr id="33" name="Text 31"/>
          <p:cNvSpPr txBox="1"/>
          <p:nvPr/>
        </p:nvSpPr>
        <p:spPr>
          <a:xfrm>
            <a:off x="822960" y="5925312"/>
            <a:ext cx="7571232" cy="548640"/>
          </a:xfrm>
          <a:prstGeom prst="rect">
            <a:avLst/>
          </a:prstGeom>
          <a:noFill/>
          <a:ln/>
        </p:spPr>
        <p:txBody>
          <a:bodyPr wrap="square" lIns="0" tIns="0" rIns="0" bIns="0" rtlCol="0" anchor="ctr"/>
          <a:lstStyle/>
          <a:p>
            <a:pPr marL="0" indent="0" algn="l">
              <a:lnSpc>
                <a:spcPts val="3200"/>
              </a:lnSpc>
              <a:buNone/>
            </a:pPr>
            <a:r>
              <a:rPr lang="en-US" sz="2600" dirty="0">
                <a:solidFill>
                  <a:srgbClr val="8A6520"/>
                </a:solidFill>
                <a:latin typeface="Georgia" pitchFamily="34" charset="0"/>
                <a:ea typeface="Georgia" pitchFamily="34" charset="-122"/>
                <a:cs typeface="Georgia" pitchFamily="34" charset="-120"/>
              </a:rPr>
              <a:t>An opportunity unlike anything you have seen.</a:t>
            </a:r>
            <a:endParaRPr lang="en-US" sz="26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EEF3F8"/>
        </a:solidFill>
        <a:effectLst/>
      </p:bgPr>
    </p:bg>
    <p:spTree>
      <p:nvGrpSpPr>
        <p:cNvPr id="1" name=""/>
        <p:cNvGrpSpPr/>
        <p:nvPr/>
      </p:nvGrpSpPr>
      <p:grpSpPr>
        <a:xfrm>
          <a:off x="0" y="0"/>
          <a:ext cx="0" cy="0"/>
          <a:chOff x="0" y="0"/>
          <a:chExt cx="0" cy="0"/>
        </a:xfrm>
      </p:grpSpPr>
      <p:sp>
        <p:nvSpPr>
          <p:cNvPr id="5" name="Text 3"/>
          <p:cNvSpPr txBox="1"/>
          <p:nvPr/>
        </p:nvSpPr>
        <p:spPr>
          <a:xfrm>
            <a:off x="822960" y="764133"/>
            <a:ext cx="10515600" cy="256032"/>
          </a:xfrm>
          <a:prstGeom prst="rect">
            <a:avLst/>
          </a:prstGeom>
          <a:noFill/>
          <a:ln/>
        </p:spPr>
        <p:txBody>
          <a:bodyPr wrap="square" lIns="0" tIns="0" rIns="0" bIns="0" rtlCol="0" anchor="ctr"/>
          <a:lstStyle/>
          <a:p>
            <a:pPr marL="0" indent="0" algn="l">
              <a:buNone/>
            </a:pPr>
            <a:r>
              <a:rPr lang="en-US" sz="1400" kern="0" spc="260" dirty="0">
                <a:solidFill>
                  <a:srgbClr val="2B71B8"/>
                </a:solidFill>
                <a:latin typeface="Graphik Light" panose="020B0403030202060203" pitchFamily="34" charset="0"/>
                <a:ea typeface="Arial" pitchFamily="34" charset="-122"/>
                <a:cs typeface="Arial" pitchFamily="34" charset="-120"/>
              </a:rPr>
              <a:t>THE FIFTH QUESTION</a:t>
            </a:r>
            <a:endParaRPr lang="en-US" sz="1400" dirty="0">
              <a:latin typeface="Graphik Light" panose="020B0403030202060203" pitchFamily="34" charset="0"/>
            </a:endParaRPr>
          </a:p>
        </p:txBody>
      </p:sp>
      <p:sp>
        <p:nvSpPr>
          <p:cNvPr id="6" name="Text 4"/>
          <p:cNvSpPr txBox="1"/>
          <p:nvPr/>
        </p:nvSpPr>
        <p:spPr>
          <a:xfrm>
            <a:off x="822960" y="1267760"/>
            <a:ext cx="10515600" cy="934720"/>
          </a:xfrm>
          <a:prstGeom prst="rect">
            <a:avLst/>
          </a:prstGeom>
          <a:noFill/>
          <a:ln/>
        </p:spPr>
        <p:txBody>
          <a:bodyPr wrap="square" lIns="0" tIns="0" rIns="0" bIns="0" rtlCol="0" anchor="ctr"/>
          <a:lstStyle/>
          <a:p>
            <a:pPr marL="0" indent="0" algn="l">
              <a:lnSpc>
                <a:spcPts val="4876"/>
              </a:lnSpc>
              <a:buNone/>
            </a:pPr>
            <a:r>
              <a:rPr lang="en-US" sz="4600" dirty="0">
                <a:solidFill>
                  <a:srgbClr val="003471"/>
                </a:solidFill>
                <a:latin typeface="Georgia" pitchFamily="34" charset="0"/>
                <a:ea typeface="Georgia" pitchFamily="34" charset="-122"/>
                <a:cs typeface="Georgia" pitchFamily="34" charset="-120"/>
              </a:rPr>
              <a:t>Yes. There is a system.</a:t>
            </a:r>
            <a:endParaRPr lang="en-US" sz="4600" dirty="0"/>
          </a:p>
        </p:txBody>
      </p:sp>
      <p:sp>
        <p:nvSpPr>
          <p:cNvPr id="7" name="Shape 5"/>
          <p:cNvSpPr/>
          <p:nvPr/>
        </p:nvSpPr>
        <p:spPr>
          <a:xfrm>
            <a:off x="822960" y="2367072"/>
            <a:ext cx="1005840" cy="22860"/>
          </a:xfrm>
          <a:prstGeom prst="rect">
            <a:avLst/>
          </a:prstGeom>
          <a:solidFill>
            <a:srgbClr val="8A6520"/>
          </a:solidFill>
          <a:ln w="12700">
            <a:solidFill>
              <a:srgbClr val="333333"/>
            </a:solidFill>
            <a:prstDash val="solid"/>
          </a:ln>
        </p:spPr>
        <p:txBody>
          <a:bodyPr/>
          <a:lstStyle/>
          <a:p>
            <a:endParaRPr lang="en-US"/>
          </a:p>
        </p:txBody>
      </p:sp>
      <p:sp>
        <p:nvSpPr>
          <p:cNvPr id="8" name="Text 6"/>
          <p:cNvSpPr txBox="1"/>
          <p:nvPr/>
        </p:nvSpPr>
        <p:spPr>
          <a:xfrm>
            <a:off x="822960" y="2677968"/>
            <a:ext cx="6940296" cy="347472"/>
          </a:xfrm>
          <a:prstGeom prst="rect">
            <a:avLst/>
          </a:prstGeom>
          <a:noFill/>
          <a:ln/>
        </p:spPr>
        <p:txBody>
          <a:bodyPr wrap="square" lIns="0" tIns="0" rIns="0" bIns="0" rtlCol="0" anchor="ctr"/>
          <a:lstStyle/>
          <a:p>
            <a:pPr marL="0" indent="0" algn="l">
              <a:lnSpc>
                <a:spcPts val="2500"/>
              </a:lnSpc>
              <a:buNone/>
            </a:pPr>
            <a:r>
              <a:rPr lang="en-US" sz="1700" dirty="0">
                <a:solidFill>
                  <a:srgbClr val="3A5C87"/>
                </a:solidFill>
                <a:latin typeface="Arial" pitchFamily="34" charset="0"/>
                <a:ea typeface="Arial" pitchFamily="34" charset="-122"/>
                <a:cs typeface="Arial" pitchFamily="34" charset="-120"/>
              </a:rPr>
              <a:t>A success model that launches, rewards and compounds.</a:t>
            </a:r>
            <a:endParaRPr lang="en-US" sz="1700" dirty="0"/>
          </a:p>
        </p:txBody>
      </p:sp>
      <p:sp>
        <p:nvSpPr>
          <p:cNvPr id="9" name="Text 7"/>
          <p:cNvSpPr txBox="1"/>
          <p:nvPr/>
        </p:nvSpPr>
        <p:spPr>
          <a:xfrm>
            <a:off x="822960" y="3153456"/>
            <a:ext cx="6940296" cy="347472"/>
          </a:xfrm>
          <a:prstGeom prst="rect">
            <a:avLst/>
          </a:prstGeom>
          <a:noFill/>
          <a:ln/>
        </p:spPr>
        <p:txBody>
          <a:bodyPr wrap="square" lIns="0" tIns="0" rIns="0" bIns="0" rtlCol="0" anchor="ctr"/>
          <a:lstStyle/>
          <a:p>
            <a:pPr marL="0" indent="0" algn="l">
              <a:lnSpc>
                <a:spcPts val="2500"/>
              </a:lnSpc>
              <a:buNone/>
            </a:pPr>
            <a:r>
              <a:rPr lang="en-US" sz="1700" dirty="0">
                <a:solidFill>
                  <a:srgbClr val="3A5C87"/>
                </a:solidFill>
                <a:latin typeface="Arial" pitchFamily="34" charset="0"/>
                <a:ea typeface="Arial" pitchFamily="34" charset="-122"/>
                <a:cs typeface="Arial" pitchFamily="34" charset="-120"/>
              </a:rPr>
              <a:t>Each designed to go at your pace but match your goals.</a:t>
            </a:r>
            <a:endParaRPr lang="en-US" sz="1700" dirty="0"/>
          </a:p>
        </p:txBody>
      </p:sp>
      <p:sp>
        <p:nvSpPr>
          <p:cNvPr id="10" name="Shape 8"/>
          <p:cNvSpPr/>
          <p:nvPr/>
        </p:nvSpPr>
        <p:spPr>
          <a:xfrm>
            <a:off x="822960" y="3775248"/>
            <a:ext cx="3395472" cy="1543304"/>
          </a:xfrm>
          <a:prstGeom prst="rect">
            <a:avLst/>
          </a:prstGeom>
          <a:solidFill>
            <a:srgbClr val="F4F7FA"/>
          </a:solidFill>
          <a:ln w="12700">
            <a:solidFill>
              <a:srgbClr val="D3DEE9"/>
            </a:solidFill>
            <a:prstDash val="solid"/>
          </a:ln>
        </p:spPr>
        <p:txBody>
          <a:bodyPr/>
          <a:lstStyle/>
          <a:p>
            <a:endParaRPr lang="en-US"/>
          </a:p>
        </p:txBody>
      </p:sp>
      <p:sp>
        <p:nvSpPr>
          <p:cNvPr id="11" name="Shape 9"/>
          <p:cNvSpPr/>
          <p:nvPr/>
        </p:nvSpPr>
        <p:spPr>
          <a:xfrm>
            <a:off x="822960" y="3775248"/>
            <a:ext cx="3395472" cy="45720"/>
          </a:xfrm>
          <a:prstGeom prst="rect">
            <a:avLst/>
          </a:prstGeom>
          <a:solidFill>
            <a:srgbClr val="2B71B8"/>
          </a:solidFill>
          <a:ln w="12700">
            <a:solidFill>
              <a:srgbClr val="333333"/>
            </a:solidFill>
            <a:prstDash val="solid"/>
          </a:ln>
        </p:spPr>
        <p:txBody>
          <a:bodyPr/>
          <a:lstStyle/>
          <a:p>
            <a:endParaRPr lang="en-US"/>
          </a:p>
        </p:txBody>
      </p:sp>
      <p:sp>
        <p:nvSpPr>
          <p:cNvPr id="12" name="Text 10"/>
          <p:cNvSpPr txBox="1"/>
          <p:nvPr/>
        </p:nvSpPr>
        <p:spPr>
          <a:xfrm>
            <a:off x="1024128" y="4012992"/>
            <a:ext cx="2993136" cy="292608"/>
          </a:xfrm>
          <a:prstGeom prst="rect">
            <a:avLst/>
          </a:prstGeom>
          <a:noFill/>
          <a:ln/>
        </p:spPr>
        <p:txBody>
          <a:bodyPr wrap="square" lIns="0" tIns="0" rIns="0" bIns="0" rtlCol="0" anchor="ctr"/>
          <a:lstStyle/>
          <a:p>
            <a:pPr marL="0" indent="0">
              <a:lnSpc>
                <a:spcPts val="1485"/>
              </a:lnSpc>
              <a:buNone/>
            </a:pPr>
            <a:r>
              <a:rPr lang="en-US" sz="1100" b="1" kern="0" spc="200" dirty="0">
                <a:solidFill>
                  <a:srgbClr val="2B71B8"/>
                </a:solidFill>
                <a:latin typeface="Arial" pitchFamily="34" charset="0"/>
                <a:ea typeface="Arial" pitchFamily="34" charset="-122"/>
                <a:cs typeface="Arial" pitchFamily="34" charset="-120"/>
              </a:rPr>
              <a:t>System 01</a:t>
            </a:r>
            <a:endParaRPr lang="en-US" sz="1100" dirty="0"/>
          </a:p>
        </p:txBody>
      </p:sp>
      <p:sp>
        <p:nvSpPr>
          <p:cNvPr id="13" name="Text 11"/>
          <p:cNvSpPr txBox="1"/>
          <p:nvPr/>
        </p:nvSpPr>
        <p:spPr>
          <a:xfrm>
            <a:off x="1024128" y="4415328"/>
            <a:ext cx="2993136" cy="365760"/>
          </a:xfrm>
          <a:prstGeom prst="rect">
            <a:avLst/>
          </a:prstGeom>
          <a:noFill/>
          <a:ln/>
        </p:spPr>
        <p:txBody>
          <a:bodyPr wrap="square" lIns="0" tIns="0" rIns="0" bIns="0" rtlCol="0" anchor="ctr"/>
          <a:lstStyle/>
          <a:p>
            <a:pPr marL="0" indent="0">
              <a:lnSpc>
                <a:spcPts val="2970"/>
              </a:lnSpc>
              <a:buNone/>
            </a:pPr>
            <a:r>
              <a:rPr lang="en-US" sz="2200" dirty="0">
                <a:solidFill>
                  <a:srgbClr val="003471"/>
                </a:solidFill>
                <a:latin typeface="Georgia" pitchFamily="34" charset="0"/>
                <a:ea typeface="Georgia" pitchFamily="34" charset="-122"/>
                <a:cs typeface="Georgia" pitchFamily="34" charset="-120"/>
              </a:rPr>
              <a:t>LIFT</a:t>
            </a:r>
            <a:endParaRPr lang="en-US" sz="2200" dirty="0"/>
          </a:p>
        </p:txBody>
      </p:sp>
      <p:sp>
        <p:nvSpPr>
          <p:cNvPr id="14" name="Text 12"/>
          <p:cNvSpPr txBox="1"/>
          <p:nvPr/>
        </p:nvSpPr>
        <p:spPr>
          <a:xfrm>
            <a:off x="1024128" y="4890816"/>
            <a:ext cx="2993136" cy="292608"/>
          </a:xfrm>
          <a:prstGeom prst="rect">
            <a:avLst/>
          </a:prstGeom>
          <a:noFill/>
          <a:ln/>
        </p:spPr>
        <p:txBody>
          <a:bodyPr wrap="square" lIns="0" tIns="0" rIns="0" bIns="0" rtlCol="0" anchor="ctr"/>
          <a:lstStyle/>
          <a:p>
            <a:pPr marL="0" indent="0">
              <a:lnSpc>
                <a:spcPts val="1755"/>
              </a:lnSpc>
              <a:buNone/>
            </a:pPr>
            <a:r>
              <a:rPr lang="en-US" sz="1300" dirty="0">
                <a:solidFill>
                  <a:srgbClr val="3A5C87"/>
                </a:solidFill>
                <a:latin typeface="Arial" pitchFamily="34" charset="0"/>
                <a:ea typeface="Arial" pitchFamily="34" charset="-122"/>
                <a:cs typeface="Arial" pitchFamily="34" charset="-120"/>
              </a:rPr>
              <a:t>How you do the work</a:t>
            </a:r>
            <a:endParaRPr lang="en-US" sz="1300" dirty="0"/>
          </a:p>
        </p:txBody>
      </p:sp>
      <p:sp>
        <p:nvSpPr>
          <p:cNvPr id="15" name="Text 13"/>
          <p:cNvSpPr txBox="1"/>
          <p:nvPr/>
        </p:nvSpPr>
        <p:spPr>
          <a:xfrm>
            <a:off x="1024128" y="5293152"/>
            <a:ext cx="2993136" cy="822960"/>
          </a:xfrm>
          <a:prstGeom prst="rect">
            <a:avLst/>
          </a:prstGeom>
          <a:noFill/>
          <a:ln/>
        </p:spPr>
        <p:txBody>
          <a:bodyPr wrap="square" lIns="0" tIns="0" rIns="0" bIns="0" rtlCol="0" anchor="ctr"/>
          <a:lstStyle/>
          <a:p>
            <a:pPr marL="0" indent="0">
              <a:lnSpc>
                <a:spcPts val="1755"/>
              </a:lnSpc>
              <a:buNone/>
            </a:pPr>
            <a:r>
              <a:rPr lang="en-US" sz="1300" dirty="0">
                <a:solidFill>
                  <a:srgbClr val="3A5C87"/>
                </a:solidFill>
                <a:latin typeface="Arial" pitchFamily="34" charset="0"/>
                <a:ea typeface="Arial" pitchFamily="34" charset="-122"/>
                <a:cs typeface="Arial" pitchFamily="34" charset="-120"/>
              </a:rPr>
              <a:t>Launch, invite, follow up, teach, until your first activation.</a:t>
            </a:r>
            <a:endParaRPr lang="en-US" sz="1300" dirty="0"/>
          </a:p>
        </p:txBody>
      </p:sp>
      <p:sp>
        <p:nvSpPr>
          <p:cNvPr id="16" name="Shape 14"/>
          <p:cNvSpPr/>
          <p:nvPr/>
        </p:nvSpPr>
        <p:spPr>
          <a:xfrm>
            <a:off x="4383024" y="3775248"/>
            <a:ext cx="3395472" cy="1543304"/>
          </a:xfrm>
          <a:prstGeom prst="rect">
            <a:avLst/>
          </a:prstGeom>
          <a:solidFill>
            <a:srgbClr val="F4F7FA"/>
          </a:solidFill>
          <a:ln w="12700">
            <a:solidFill>
              <a:srgbClr val="D3DEE9"/>
            </a:solidFill>
            <a:prstDash val="solid"/>
          </a:ln>
        </p:spPr>
        <p:txBody>
          <a:bodyPr/>
          <a:lstStyle/>
          <a:p>
            <a:endParaRPr lang="en-US"/>
          </a:p>
        </p:txBody>
      </p:sp>
      <p:sp>
        <p:nvSpPr>
          <p:cNvPr id="17" name="Shape 15"/>
          <p:cNvSpPr/>
          <p:nvPr/>
        </p:nvSpPr>
        <p:spPr>
          <a:xfrm>
            <a:off x="4383024" y="3775248"/>
            <a:ext cx="3395472" cy="45720"/>
          </a:xfrm>
          <a:prstGeom prst="rect">
            <a:avLst/>
          </a:prstGeom>
          <a:solidFill>
            <a:srgbClr val="00716D"/>
          </a:solidFill>
          <a:ln w="12700">
            <a:solidFill>
              <a:srgbClr val="333333"/>
            </a:solidFill>
            <a:prstDash val="solid"/>
          </a:ln>
        </p:spPr>
        <p:txBody>
          <a:bodyPr/>
          <a:lstStyle/>
          <a:p>
            <a:endParaRPr lang="en-US"/>
          </a:p>
        </p:txBody>
      </p:sp>
      <p:sp>
        <p:nvSpPr>
          <p:cNvPr id="18" name="Text 16"/>
          <p:cNvSpPr txBox="1"/>
          <p:nvPr/>
        </p:nvSpPr>
        <p:spPr>
          <a:xfrm>
            <a:off x="4584192" y="4012992"/>
            <a:ext cx="2993136" cy="292608"/>
          </a:xfrm>
          <a:prstGeom prst="rect">
            <a:avLst/>
          </a:prstGeom>
          <a:noFill/>
          <a:ln/>
        </p:spPr>
        <p:txBody>
          <a:bodyPr wrap="square" lIns="0" tIns="0" rIns="0" bIns="0" rtlCol="0" anchor="ctr"/>
          <a:lstStyle/>
          <a:p>
            <a:pPr marL="0" indent="0">
              <a:lnSpc>
                <a:spcPts val="1485"/>
              </a:lnSpc>
              <a:buNone/>
            </a:pPr>
            <a:r>
              <a:rPr lang="en-US" sz="1100" b="1" kern="0" spc="200" dirty="0">
                <a:solidFill>
                  <a:srgbClr val="00716D"/>
                </a:solidFill>
                <a:latin typeface="Arial" pitchFamily="34" charset="0"/>
                <a:ea typeface="Arial" pitchFamily="34" charset="-122"/>
                <a:cs typeface="Arial" pitchFamily="34" charset="-120"/>
              </a:rPr>
              <a:t>System 02</a:t>
            </a:r>
            <a:endParaRPr lang="en-US" sz="1100" dirty="0"/>
          </a:p>
        </p:txBody>
      </p:sp>
      <p:sp>
        <p:nvSpPr>
          <p:cNvPr id="19" name="Text 17"/>
          <p:cNvSpPr txBox="1"/>
          <p:nvPr/>
        </p:nvSpPr>
        <p:spPr>
          <a:xfrm>
            <a:off x="4584192" y="4415328"/>
            <a:ext cx="2993136" cy="365760"/>
          </a:xfrm>
          <a:prstGeom prst="rect">
            <a:avLst/>
          </a:prstGeom>
          <a:noFill/>
          <a:ln/>
        </p:spPr>
        <p:txBody>
          <a:bodyPr wrap="square" lIns="0" tIns="0" rIns="0" bIns="0" rtlCol="0" anchor="ctr"/>
          <a:lstStyle/>
          <a:p>
            <a:pPr marL="0" indent="0">
              <a:lnSpc>
                <a:spcPts val="2970"/>
              </a:lnSpc>
              <a:buNone/>
            </a:pPr>
            <a:r>
              <a:rPr lang="en-US" sz="2200" dirty="0">
                <a:solidFill>
                  <a:srgbClr val="003471"/>
                </a:solidFill>
                <a:latin typeface="Georgia" pitchFamily="34" charset="0"/>
                <a:ea typeface="Georgia" pitchFamily="34" charset="-122"/>
                <a:cs typeface="Georgia" pitchFamily="34" charset="-120"/>
              </a:rPr>
              <a:t>Club One</a:t>
            </a:r>
            <a:endParaRPr lang="en-US" sz="2200" dirty="0"/>
          </a:p>
        </p:txBody>
      </p:sp>
      <p:sp>
        <p:nvSpPr>
          <p:cNvPr id="20" name="Text 18"/>
          <p:cNvSpPr txBox="1"/>
          <p:nvPr/>
        </p:nvSpPr>
        <p:spPr>
          <a:xfrm>
            <a:off x="4584192" y="4890816"/>
            <a:ext cx="2993136" cy="292608"/>
          </a:xfrm>
          <a:prstGeom prst="rect">
            <a:avLst/>
          </a:prstGeom>
          <a:noFill/>
          <a:ln/>
        </p:spPr>
        <p:txBody>
          <a:bodyPr wrap="square" lIns="0" tIns="0" rIns="0" bIns="0" rtlCol="0" anchor="ctr"/>
          <a:lstStyle/>
          <a:p>
            <a:pPr marL="0" indent="0">
              <a:lnSpc>
                <a:spcPts val="1755"/>
              </a:lnSpc>
              <a:buNone/>
            </a:pPr>
            <a:r>
              <a:rPr lang="en-US" sz="1300" dirty="0">
                <a:solidFill>
                  <a:srgbClr val="3A5C87"/>
                </a:solidFill>
                <a:latin typeface="Arial" pitchFamily="34" charset="0"/>
                <a:ea typeface="Arial" pitchFamily="34" charset="-122"/>
                <a:cs typeface="Arial" pitchFamily="34" charset="-120"/>
              </a:rPr>
              <a:t>How you get rewarded</a:t>
            </a:r>
            <a:endParaRPr lang="en-US" sz="1300" dirty="0"/>
          </a:p>
        </p:txBody>
      </p:sp>
      <p:sp>
        <p:nvSpPr>
          <p:cNvPr id="21" name="Text 19"/>
          <p:cNvSpPr txBox="1"/>
          <p:nvPr/>
        </p:nvSpPr>
        <p:spPr>
          <a:xfrm>
            <a:off x="4584192" y="5293152"/>
            <a:ext cx="2993136" cy="822960"/>
          </a:xfrm>
          <a:prstGeom prst="rect">
            <a:avLst/>
          </a:prstGeom>
          <a:noFill/>
          <a:ln/>
        </p:spPr>
        <p:txBody>
          <a:bodyPr wrap="square" lIns="0" tIns="0" rIns="0" bIns="0" rtlCol="0" anchor="ctr"/>
          <a:lstStyle/>
          <a:p>
            <a:pPr marL="0" indent="0">
              <a:lnSpc>
                <a:spcPts val="1755"/>
              </a:lnSpc>
              <a:buNone/>
            </a:pPr>
            <a:r>
              <a:rPr lang="en-US" sz="1300" dirty="0">
                <a:solidFill>
                  <a:srgbClr val="3A5C87"/>
                </a:solidFill>
                <a:latin typeface="Arial" pitchFamily="34" charset="0"/>
                <a:ea typeface="Arial" pitchFamily="34" charset="-122"/>
                <a:cs typeface="Arial" pitchFamily="34" charset="-120"/>
              </a:rPr>
              <a:t>The right behaviors get recognized and rewarded, so momentum holds.</a:t>
            </a:r>
            <a:endParaRPr lang="en-US" sz="1300" dirty="0"/>
          </a:p>
        </p:txBody>
      </p:sp>
      <p:sp>
        <p:nvSpPr>
          <p:cNvPr id="22" name="Shape 20"/>
          <p:cNvSpPr/>
          <p:nvPr/>
        </p:nvSpPr>
        <p:spPr>
          <a:xfrm>
            <a:off x="7943088" y="3775248"/>
            <a:ext cx="3395472" cy="1543304"/>
          </a:xfrm>
          <a:prstGeom prst="rect">
            <a:avLst/>
          </a:prstGeom>
          <a:solidFill>
            <a:srgbClr val="F4F7FA"/>
          </a:solidFill>
          <a:ln w="12700">
            <a:solidFill>
              <a:srgbClr val="D3DEE9"/>
            </a:solidFill>
            <a:prstDash val="solid"/>
          </a:ln>
        </p:spPr>
        <p:txBody>
          <a:bodyPr/>
          <a:lstStyle/>
          <a:p>
            <a:endParaRPr lang="en-US"/>
          </a:p>
        </p:txBody>
      </p:sp>
      <p:sp>
        <p:nvSpPr>
          <p:cNvPr id="23" name="Shape 21"/>
          <p:cNvSpPr/>
          <p:nvPr/>
        </p:nvSpPr>
        <p:spPr>
          <a:xfrm>
            <a:off x="7943088" y="3775248"/>
            <a:ext cx="3395472" cy="45720"/>
          </a:xfrm>
          <a:prstGeom prst="rect">
            <a:avLst/>
          </a:prstGeom>
          <a:solidFill>
            <a:srgbClr val="8A6520"/>
          </a:solidFill>
          <a:ln w="12700">
            <a:solidFill>
              <a:srgbClr val="333333"/>
            </a:solidFill>
            <a:prstDash val="solid"/>
          </a:ln>
        </p:spPr>
        <p:txBody>
          <a:bodyPr/>
          <a:lstStyle/>
          <a:p>
            <a:endParaRPr lang="en-US"/>
          </a:p>
        </p:txBody>
      </p:sp>
      <p:sp>
        <p:nvSpPr>
          <p:cNvPr id="24" name="Text 22"/>
          <p:cNvSpPr txBox="1"/>
          <p:nvPr/>
        </p:nvSpPr>
        <p:spPr>
          <a:xfrm>
            <a:off x="8144256" y="4012992"/>
            <a:ext cx="2993136" cy="292608"/>
          </a:xfrm>
          <a:prstGeom prst="rect">
            <a:avLst/>
          </a:prstGeom>
          <a:noFill/>
          <a:ln/>
        </p:spPr>
        <p:txBody>
          <a:bodyPr wrap="square" lIns="0" tIns="0" rIns="0" bIns="0" rtlCol="0" anchor="ctr"/>
          <a:lstStyle/>
          <a:p>
            <a:pPr marL="0" indent="0">
              <a:lnSpc>
                <a:spcPts val="1485"/>
              </a:lnSpc>
              <a:buNone/>
            </a:pPr>
            <a:r>
              <a:rPr lang="en-US" sz="1100" b="1" kern="0" spc="200" dirty="0">
                <a:solidFill>
                  <a:srgbClr val="8A6520"/>
                </a:solidFill>
                <a:latin typeface="Arial" pitchFamily="34" charset="0"/>
                <a:ea typeface="Arial" pitchFamily="34" charset="-122"/>
                <a:cs typeface="Arial" pitchFamily="34" charset="-120"/>
              </a:rPr>
              <a:t>System 03</a:t>
            </a:r>
            <a:endParaRPr lang="en-US" sz="1100" dirty="0"/>
          </a:p>
        </p:txBody>
      </p:sp>
      <p:sp>
        <p:nvSpPr>
          <p:cNvPr id="25" name="Text 23"/>
          <p:cNvSpPr txBox="1"/>
          <p:nvPr/>
        </p:nvSpPr>
        <p:spPr>
          <a:xfrm>
            <a:off x="8144256" y="4415328"/>
            <a:ext cx="2993136" cy="365760"/>
          </a:xfrm>
          <a:prstGeom prst="rect">
            <a:avLst/>
          </a:prstGeom>
          <a:noFill/>
          <a:ln/>
        </p:spPr>
        <p:txBody>
          <a:bodyPr wrap="square" lIns="0" tIns="0" rIns="0" bIns="0" rtlCol="0" anchor="ctr"/>
          <a:lstStyle/>
          <a:p>
            <a:pPr marL="0" indent="0">
              <a:lnSpc>
                <a:spcPts val="2970"/>
              </a:lnSpc>
              <a:buNone/>
            </a:pPr>
            <a:r>
              <a:rPr lang="en-US" sz="2200" dirty="0">
                <a:solidFill>
                  <a:srgbClr val="003471"/>
                </a:solidFill>
                <a:latin typeface="Georgia" pitchFamily="34" charset="0"/>
                <a:ea typeface="Georgia" pitchFamily="34" charset="-122"/>
                <a:cs typeface="Georgia" pitchFamily="34" charset="-120"/>
              </a:rPr>
              <a:t>Activate</a:t>
            </a:r>
            <a:endParaRPr lang="en-US" sz="2200" dirty="0"/>
          </a:p>
        </p:txBody>
      </p:sp>
      <p:sp>
        <p:nvSpPr>
          <p:cNvPr id="26" name="Text 24"/>
          <p:cNvSpPr txBox="1"/>
          <p:nvPr/>
        </p:nvSpPr>
        <p:spPr>
          <a:xfrm>
            <a:off x="8144256" y="4890816"/>
            <a:ext cx="2993136" cy="292608"/>
          </a:xfrm>
          <a:prstGeom prst="rect">
            <a:avLst/>
          </a:prstGeom>
          <a:noFill/>
          <a:ln/>
        </p:spPr>
        <p:txBody>
          <a:bodyPr wrap="square" lIns="0" tIns="0" rIns="0" bIns="0" rtlCol="0" anchor="ctr"/>
          <a:lstStyle/>
          <a:p>
            <a:pPr marL="0" indent="0">
              <a:lnSpc>
                <a:spcPts val="1755"/>
              </a:lnSpc>
              <a:buNone/>
            </a:pPr>
            <a:r>
              <a:rPr lang="en-US" sz="1300" dirty="0">
                <a:solidFill>
                  <a:srgbClr val="3A5C87"/>
                </a:solidFill>
                <a:latin typeface="Arial" pitchFamily="34" charset="0"/>
                <a:ea typeface="Arial" pitchFamily="34" charset="-122"/>
                <a:cs typeface="Arial" pitchFamily="34" charset="-120"/>
              </a:rPr>
              <a:t>How you work the plan</a:t>
            </a:r>
            <a:endParaRPr lang="en-US" sz="1300" dirty="0"/>
          </a:p>
        </p:txBody>
      </p:sp>
      <p:sp>
        <p:nvSpPr>
          <p:cNvPr id="27" name="Text 25"/>
          <p:cNvSpPr txBox="1"/>
          <p:nvPr/>
        </p:nvSpPr>
        <p:spPr>
          <a:xfrm>
            <a:off x="8144256" y="5293152"/>
            <a:ext cx="2993136" cy="822960"/>
          </a:xfrm>
          <a:prstGeom prst="rect">
            <a:avLst/>
          </a:prstGeom>
          <a:noFill/>
          <a:ln/>
        </p:spPr>
        <p:txBody>
          <a:bodyPr wrap="square" lIns="0" tIns="0" rIns="0" bIns="0" rtlCol="0" anchor="ctr"/>
          <a:lstStyle/>
          <a:p>
            <a:pPr marL="0" indent="0">
              <a:lnSpc>
                <a:spcPts val="1755"/>
              </a:lnSpc>
              <a:buNone/>
            </a:pPr>
            <a:r>
              <a:rPr lang="en-US" sz="1300" dirty="0">
                <a:solidFill>
                  <a:srgbClr val="3A5C87"/>
                </a:solidFill>
                <a:latin typeface="Arial" pitchFamily="34" charset="0"/>
                <a:ea typeface="Arial" pitchFamily="34" charset="-122"/>
                <a:cs typeface="Arial" pitchFamily="34" charset="-120"/>
              </a:rPr>
              <a:t>Activation repeats through your team, and income compounds.</a:t>
            </a:r>
            <a:endParaRPr lang="en-US" sz="1300" dirty="0"/>
          </a:p>
        </p:txBody>
      </p:sp>
      <p:sp>
        <p:nvSpPr>
          <p:cNvPr id="28" name="Text 26"/>
          <p:cNvSpPr txBox="1"/>
          <p:nvPr/>
        </p:nvSpPr>
        <p:spPr>
          <a:xfrm>
            <a:off x="822960" y="6145739"/>
            <a:ext cx="7571232" cy="548640"/>
          </a:xfrm>
          <a:prstGeom prst="rect">
            <a:avLst/>
          </a:prstGeom>
          <a:noFill/>
          <a:ln/>
        </p:spPr>
        <p:txBody>
          <a:bodyPr wrap="square" lIns="0" tIns="0" rIns="0" bIns="0" rtlCol="0" anchor="ctr"/>
          <a:lstStyle/>
          <a:p>
            <a:pPr marL="0" indent="0" algn="l">
              <a:lnSpc>
                <a:spcPts val="3200"/>
              </a:lnSpc>
              <a:buNone/>
            </a:pPr>
            <a:r>
              <a:rPr lang="en-US" sz="2600" dirty="0">
                <a:solidFill>
                  <a:srgbClr val="8A6520"/>
                </a:solidFill>
                <a:latin typeface="Georgia" pitchFamily="34" charset="0"/>
                <a:ea typeface="Georgia" pitchFamily="34" charset="-122"/>
                <a:cs typeface="Georgia" pitchFamily="34" charset="-120"/>
              </a:rPr>
              <a:t>You choose the level.</a:t>
            </a:r>
            <a:endParaRPr lang="en-US" sz="2600" dirty="0"/>
          </a:p>
        </p:txBody>
      </p:sp>
      <p:pic>
        <p:nvPicPr>
          <p:cNvPr id="29" name="Picture 28">
            <a:extLst>
              <a:ext uri="{FF2B5EF4-FFF2-40B4-BE49-F238E27FC236}">
                <a16:creationId xmlns:a16="http://schemas.microsoft.com/office/drawing/2014/main" id="{30FF93C7-F8A8-C586-ADB9-E1511F46AF9C}"/>
              </a:ext>
            </a:extLst>
          </p:cNvPr>
          <p:cNvPicPr>
            <a:picLocks noChangeAspect="1"/>
          </p:cNvPicPr>
          <p:nvPr/>
        </p:nvPicPr>
        <p:blipFill>
          <a:blip r:embed="rId3"/>
          <a:stretch>
            <a:fillRect/>
          </a:stretch>
        </p:blipFill>
        <p:spPr>
          <a:xfrm>
            <a:off x="10753882" y="6355271"/>
            <a:ext cx="1112297" cy="29471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03471"/>
        </a:solidFill>
        <a:effectLst/>
      </p:bgPr>
    </p:bg>
    <p:spTree>
      <p:nvGrpSpPr>
        <p:cNvPr id="1" name=""/>
        <p:cNvGrpSpPr/>
        <p:nvPr/>
      </p:nvGrpSpPr>
      <p:grpSpPr>
        <a:xfrm>
          <a:off x="0" y="0"/>
          <a:ext cx="0" cy="0"/>
          <a:chOff x="0" y="0"/>
          <a:chExt cx="0" cy="0"/>
        </a:xfrm>
      </p:grpSpPr>
      <p:sp>
        <p:nvSpPr>
          <p:cNvPr id="4" name="Text 2"/>
          <p:cNvSpPr txBox="1"/>
          <p:nvPr/>
        </p:nvSpPr>
        <p:spPr>
          <a:xfrm>
            <a:off x="9875520" y="6199632"/>
            <a:ext cx="1463040" cy="310896"/>
          </a:xfrm>
          <a:prstGeom prst="rect">
            <a:avLst/>
          </a:prstGeom>
          <a:noFill/>
          <a:ln/>
        </p:spPr>
        <p:txBody>
          <a:bodyPr wrap="square" lIns="0" tIns="0" rIns="0" bIns="0" rtlCol="0" anchor="ctr"/>
          <a:lstStyle/>
          <a:p>
            <a:pPr marL="0" indent="0" algn="r">
              <a:buNone/>
            </a:pPr>
            <a:r>
              <a:rPr lang="en-US" sz="1500" kern="0" spc="300" dirty="0">
                <a:solidFill>
                  <a:srgbClr val="FFFFFF"/>
                </a:solidFill>
                <a:latin typeface="Arial" pitchFamily="34" charset="0"/>
                <a:ea typeface="Arial" pitchFamily="34" charset="-122"/>
                <a:cs typeface="Arial" pitchFamily="34" charset="-120"/>
              </a:rPr>
              <a:t>ASEA</a:t>
            </a:r>
            <a:endParaRPr lang="en-US" sz="1500" dirty="0"/>
          </a:p>
        </p:txBody>
      </p:sp>
      <p:sp>
        <p:nvSpPr>
          <p:cNvPr id="5" name="Text 3"/>
          <p:cNvSpPr txBox="1"/>
          <p:nvPr/>
        </p:nvSpPr>
        <p:spPr>
          <a:xfrm>
            <a:off x="822960" y="1234440"/>
            <a:ext cx="10515600" cy="934720"/>
          </a:xfrm>
          <a:prstGeom prst="rect">
            <a:avLst/>
          </a:prstGeom>
          <a:noFill/>
          <a:ln/>
        </p:spPr>
        <p:txBody>
          <a:bodyPr wrap="square" lIns="0" tIns="0" rIns="0" bIns="0" rtlCol="0" anchor="ctr"/>
          <a:lstStyle/>
          <a:p>
            <a:pPr marL="0" indent="0" algn="l">
              <a:lnSpc>
                <a:spcPts val="4876"/>
              </a:lnSpc>
              <a:buNone/>
            </a:pPr>
            <a:r>
              <a:rPr lang="en-US" sz="6000" dirty="0">
                <a:solidFill>
                  <a:srgbClr val="FFFFFF"/>
                </a:solidFill>
                <a:latin typeface="Georgia" pitchFamily="34" charset="0"/>
                <a:ea typeface="Georgia" pitchFamily="34" charset="-122"/>
                <a:cs typeface="Georgia" pitchFamily="34" charset="-120"/>
              </a:rPr>
              <a:t>And here is the wild part…</a:t>
            </a:r>
            <a:endParaRPr lang="en-US" sz="6000" dirty="0"/>
          </a:p>
        </p:txBody>
      </p:sp>
      <p:sp>
        <p:nvSpPr>
          <p:cNvPr id="6" name="Shape 4"/>
          <p:cNvSpPr/>
          <p:nvPr/>
        </p:nvSpPr>
        <p:spPr>
          <a:xfrm>
            <a:off x="822960" y="2333752"/>
            <a:ext cx="1005840" cy="22860"/>
          </a:xfrm>
          <a:prstGeom prst="rect">
            <a:avLst/>
          </a:prstGeom>
          <a:solidFill>
            <a:srgbClr val="C39E40"/>
          </a:solidFill>
          <a:ln w="12700">
            <a:solidFill>
              <a:srgbClr val="333333"/>
            </a:solidFill>
            <a:prstDash val="solid"/>
          </a:ln>
        </p:spPr>
        <p:txBody>
          <a:bodyPr/>
          <a:lstStyle/>
          <a:p>
            <a:endParaRPr lang="en-US"/>
          </a:p>
        </p:txBody>
      </p:sp>
      <p:sp>
        <p:nvSpPr>
          <p:cNvPr id="7" name="Text 5"/>
          <p:cNvSpPr txBox="1"/>
          <p:nvPr/>
        </p:nvSpPr>
        <p:spPr>
          <a:xfrm>
            <a:off x="822960" y="2644647"/>
            <a:ext cx="8920130" cy="1856741"/>
          </a:xfrm>
          <a:prstGeom prst="rect">
            <a:avLst/>
          </a:prstGeom>
          <a:noFill/>
          <a:ln/>
        </p:spPr>
        <p:txBody>
          <a:bodyPr wrap="square" lIns="0" tIns="0" rIns="0" bIns="0" rtlCol="0" anchor="ctr"/>
          <a:lstStyle/>
          <a:p>
            <a:pPr marL="0" indent="0" algn="l">
              <a:buNone/>
            </a:pPr>
            <a:r>
              <a:rPr lang="en-US" sz="2400" dirty="0">
                <a:solidFill>
                  <a:srgbClr val="C6D0DC"/>
                </a:solidFill>
                <a:latin typeface="Graphik Regular" panose="020B0503030202060203" pitchFamily="34" charset="0"/>
                <a:ea typeface="Arial" pitchFamily="34" charset="-122"/>
                <a:cs typeface="Arial" pitchFamily="34" charset="-120"/>
              </a:rPr>
              <a:t>It is with a company that has zero competitors, patent-protected and exclusive technology, in a category it has defined for the past two decades.</a:t>
            </a:r>
            <a:endParaRPr lang="en-US" sz="2400" dirty="0">
              <a:latin typeface="Graphik Regular" panose="020B0503030202060203"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1">
    <p:bg>
      <p:bgPr>
        <a:solidFill>
          <a:srgbClr val="EEF3F8"/>
        </a:solidFill>
        <a:effectLst/>
      </p:bgPr>
    </p:bg>
    <p:spTree>
      <p:nvGrpSpPr>
        <p:cNvPr id="1" name=""/>
        <p:cNvGrpSpPr/>
        <p:nvPr/>
      </p:nvGrpSpPr>
      <p:grpSpPr>
        <a:xfrm>
          <a:off x="0" y="0"/>
          <a:ext cx="0" cy="0"/>
          <a:chOff x="0" y="0"/>
          <a:chExt cx="0" cy="0"/>
        </a:xfrm>
      </p:grpSpPr>
      <p:sp>
        <p:nvSpPr>
          <p:cNvPr id="4" name="Text 2"/>
          <p:cNvSpPr txBox="1"/>
          <p:nvPr/>
        </p:nvSpPr>
        <p:spPr>
          <a:xfrm>
            <a:off x="9875520" y="6199632"/>
            <a:ext cx="1463040" cy="310896"/>
          </a:xfrm>
          <a:prstGeom prst="rect">
            <a:avLst/>
          </a:prstGeom>
          <a:noFill/>
          <a:ln/>
        </p:spPr>
        <p:txBody>
          <a:bodyPr wrap="square" lIns="0" tIns="0" rIns="0" bIns="0" rtlCol="0" anchor="ctr"/>
          <a:lstStyle/>
          <a:p>
            <a:pPr marL="0" indent="0" algn="r">
              <a:buNone/>
            </a:pPr>
            <a:r>
              <a:rPr lang="en-US" sz="1500" kern="0" spc="300" dirty="0">
                <a:solidFill>
                  <a:srgbClr val="003471"/>
                </a:solidFill>
                <a:latin typeface="Arial" pitchFamily="34" charset="0"/>
                <a:ea typeface="Arial" pitchFamily="34" charset="-122"/>
                <a:cs typeface="Arial" pitchFamily="34" charset="-120"/>
              </a:rPr>
              <a:t>ASEA</a:t>
            </a:r>
            <a:endParaRPr lang="en-US" sz="1500" dirty="0"/>
          </a:p>
        </p:txBody>
      </p:sp>
      <p:sp>
        <p:nvSpPr>
          <p:cNvPr id="5" name="Text 3"/>
          <p:cNvSpPr txBox="1"/>
          <p:nvPr/>
        </p:nvSpPr>
        <p:spPr>
          <a:xfrm>
            <a:off x="822960" y="1234440"/>
            <a:ext cx="10515600" cy="934720"/>
          </a:xfrm>
          <a:prstGeom prst="rect">
            <a:avLst/>
          </a:prstGeom>
          <a:noFill/>
          <a:ln/>
        </p:spPr>
        <p:txBody>
          <a:bodyPr wrap="square" lIns="0" tIns="0" rIns="0" bIns="0" rtlCol="0" anchor="ctr"/>
          <a:lstStyle/>
          <a:p>
            <a:pPr marL="0" indent="0" algn="l">
              <a:lnSpc>
                <a:spcPts val="4876"/>
              </a:lnSpc>
              <a:buNone/>
            </a:pPr>
            <a:r>
              <a:rPr lang="en-US" sz="4600" dirty="0">
                <a:solidFill>
                  <a:srgbClr val="003471"/>
                </a:solidFill>
                <a:latin typeface="Georgia" pitchFamily="34" charset="0"/>
                <a:ea typeface="Georgia" pitchFamily="34" charset="-122"/>
                <a:cs typeface="Georgia" pitchFamily="34" charset="-120"/>
              </a:rPr>
              <a:t>Then activation</a:t>
            </a:r>
            <a:endParaRPr lang="en-US" sz="4600" dirty="0"/>
          </a:p>
          <a:p>
            <a:pPr marL="0" indent="0" algn="l">
              <a:lnSpc>
                <a:spcPts val="4876"/>
              </a:lnSpc>
              <a:buNone/>
            </a:pPr>
            <a:r>
              <a:rPr lang="en-US" sz="4600" dirty="0">
                <a:solidFill>
                  <a:srgbClr val="003471"/>
                </a:solidFill>
                <a:latin typeface="Georgia" pitchFamily="34" charset="0"/>
                <a:ea typeface="Georgia" pitchFamily="34" charset="-122"/>
                <a:cs typeface="Georgia" pitchFamily="34" charset="-120"/>
              </a:rPr>
              <a:t>changes the math.</a:t>
            </a:r>
            <a:endParaRPr lang="en-US" sz="4600" dirty="0"/>
          </a:p>
        </p:txBody>
      </p:sp>
      <p:sp>
        <p:nvSpPr>
          <p:cNvPr id="6" name="Shape 4"/>
          <p:cNvSpPr/>
          <p:nvPr/>
        </p:nvSpPr>
        <p:spPr>
          <a:xfrm>
            <a:off x="822960" y="3268472"/>
            <a:ext cx="1005840" cy="22860"/>
          </a:xfrm>
          <a:prstGeom prst="rect">
            <a:avLst/>
          </a:prstGeom>
          <a:solidFill>
            <a:srgbClr val="8A6520"/>
          </a:solidFill>
          <a:ln w="12700">
            <a:solidFill>
              <a:srgbClr val="333333"/>
            </a:solidFill>
            <a:prstDash val="solid"/>
          </a:ln>
        </p:spPr>
        <p:txBody>
          <a:bodyPr/>
          <a:lstStyle/>
          <a:p>
            <a:endParaRPr lang="en-US"/>
          </a:p>
        </p:txBody>
      </p:sp>
      <p:sp>
        <p:nvSpPr>
          <p:cNvPr id="7" name="Text 5"/>
          <p:cNvSpPr txBox="1"/>
          <p:nvPr/>
        </p:nvSpPr>
        <p:spPr>
          <a:xfrm>
            <a:off x="822960" y="3579367"/>
            <a:ext cx="8145676" cy="1243153"/>
          </a:xfrm>
          <a:prstGeom prst="rect">
            <a:avLst/>
          </a:prstGeom>
          <a:noFill/>
          <a:ln/>
        </p:spPr>
        <p:txBody>
          <a:bodyPr wrap="square" lIns="0" tIns="0" rIns="0" bIns="0" rtlCol="0" anchor="ctr"/>
          <a:lstStyle/>
          <a:p>
            <a:pPr marL="0" indent="0" algn="l">
              <a:lnSpc>
                <a:spcPts val="2500"/>
              </a:lnSpc>
              <a:buNone/>
            </a:pPr>
            <a:r>
              <a:rPr lang="en-US" sz="2400" dirty="0">
                <a:solidFill>
                  <a:srgbClr val="3A5C87"/>
                </a:solidFill>
                <a:latin typeface="Arial" pitchFamily="34" charset="0"/>
                <a:ea typeface="Arial" pitchFamily="34" charset="-122"/>
                <a:cs typeface="Arial" pitchFamily="34" charset="-120"/>
              </a:rPr>
              <a:t>Activation yields faster, more exponential growth, while retention sustains and extends the longevity of the business.</a:t>
            </a:r>
            <a:endParaRPr lang="en-US" sz="2400" dirty="0"/>
          </a:p>
        </p:txBody>
      </p:sp>
      <p:sp>
        <p:nvSpPr>
          <p:cNvPr id="8" name="Text 6"/>
          <p:cNvSpPr txBox="1"/>
          <p:nvPr/>
        </p:nvSpPr>
        <p:spPr>
          <a:xfrm>
            <a:off x="822960" y="6291072"/>
            <a:ext cx="10515600" cy="384048"/>
          </a:xfrm>
          <a:prstGeom prst="rect">
            <a:avLst/>
          </a:prstGeom>
          <a:noFill/>
          <a:ln/>
        </p:spPr>
        <p:txBody>
          <a:bodyPr wrap="square" lIns="0" tIns="0" rIns="0" bIns="0" rtlCol="0" anchor="ctr"/>
          <a:lstStyle/>
          <a:p>
            <a:pPr marL="0" indent="0">
              <a:lnSpc>
                <a:spcPts val="900"/>
              </a:lnSpc>
              <a:buNone/>
            </a:pPr>
            <a:r>
              <a:rPr lang="en-US" sz="700" dirty="0">
                <a:solidFill>
                  <a:srgbClr val="8FA4BC"/>
                </a:solidFill>
                <a:latin typeface="Arial" pitchFamily="34" charset="0"/>
                <a:ea typeface="Arial" pitchFamily="34" charset="-122"/>
                <a:cs typeface="Arial" pitchFamily="34" charset="-120"/>
              </a:rPr>
              <a:t>Source: ASEA modelling, Diamond in 10 Track, enroll four and activate two. Requires meeting all qualifications in every cycle. An illustration of the plan's mechanics under stated assumptions, not a projection, promise or average. Most Brand Partners will not achieve this. See ASEA's Income Disclosure Statement.</a:t>
            </a:r>
            <a:endParaRPr lang="en-US" sz="7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2">
    <p:bg>
      <p:bgPr>
        <a:solidFill>
          <a:srgbClr val="EEF3F8"/>
        </a:solidFill>
        <a:effectLst/>
      </p:bgPr>
    </p:bg>
    <p:spTree>
      <p:nvGrpSpPr>
        <p:cNvPr id="1" name=""/>
        <p:cNvGrpSpPr/>
        <p:nvPr/>
      </p:nvGrpSpPr>
      <p:grpSpPr>
        <a:xfrm>
          <a:off x="0" y="0"/>
          <a:ext cx="0" cy="0"/>
          <a:chOff x="0" y="0"/>
          <a:chExt cx="0" cy="0"/>
        </a:xfrm>
      </p:grpSpPr>
      <p:sp>
        <p:nvSpPr>
          <p:cNvPr id="4" name="Text 2"/>
          <p:cNvSpPr txBox="1"/>
          <p:nvPr/>
        </p:nvSpPr>
        <p:spPr>
          <a:xfrm>
            <a:off x="9875520" y="5598383"/>
            <a:ext cx="1463040" cy="310896"/>
          </a:xfrm>
          <a:prstGeom prst="rect">
            <a:avLst/>
          </a:prstGeom>
          <a:noFill/>
          <a:ln/>
        </p:spPr>
        <p:txBody>
          <a:bodyPr wrap="square" lIns="0" tIns="0" rIns="0" bIns="0" rtlCol="0" anchor="ctr"/>
          <a:lstStyle/>
          <a:p>
            <a:pPr marL="0" indent="0" algn="r">
              <a:buNone/>
            </a:pPr>
            <a:r>
              <a:rPr lang="en-US" sz="1500" kern="0" spc="300" dirty="0">
                <a:solidFill>
                  <a:srgbClr val="003471"/>
                </a:solidFill>
                <a:latin typeface="Arial" pitchFamily="34" charset="0"/>
                <a:ea typeface="Arial" pitchFamily="34" charset="-122"/>
                <a:cs typeface="Arial" pitchFamily="34" charset="-120"/>
              </a:rPr>
              <a:t>ASEA</a:t>
            </a:r>
            <a:endParaRPr lang="en-US" sz="1500" dirty="0"/>
          </a:p>
        </p:txBody>
      </p:sp>
      <p:sp>
        <p:nvSpPr>
          <p:cNvPr id="5" name="Text 3"/>
          <p:cNvSpPr txBox="1"/>
          <p:nvPr/>
        </p:nvSpPr>
        <p:spPr>
          <a:xfrm>
            <a:off x="822960" y="1234440"/>
            <a:ext cx="10515600" cy="934720"/>
          </a:xfrm>
          <a:prstGeom prst="rect">
            <a:avLst/>
          </a:prstGeom>
          <a:noFill/>
          <a:ln/>
        </p:spPr>
        <p:txBody>
          <a:bodyPr wrap="square" lIns="0" tIns="0" rIns="0" bIns="0" rtlCol="0" anchor="ctr"/>
          <a:lstStyle/>
          <a:p>
            <a:pPr marL="0" indent="0" algn="l">
              <a:lnSpc>
                <a:spcPts val="4876"/>
              </a:lnSpc>
              <a:buNone/>
            </a:pPr>
            <a:r>
              <a:rPr lang="en-US" sz="4600" dirty="0">
                <a:solidFill>
                  <a:srgbClr val="003471"/>
                </a:solidFill>
                <a:latin typeface="Georgia" pitchFamily="34" charset="0"/>
                <a:ea typeface="Georgia" pitchFamily="34" charset="-122"/>
                <a:cs typeface="Georgia" pitchFamily="34" charset="-120"/>
              </a:rPr>
              <a:t>What you are</a:t>
            </a:r>
            <a:endParaRPr lang="en-US" sz="4600" dirty="0"/>
          </a:p>
          <a:p>
            <a:pPr marL="0" indent="0" algn="l">
              <a:lnSpc>
                <a:spcPts val="4876"/>
              </a:lnSpc>
              <a:buNone/>
            </a:pPr>
            <a:r>
              <a:rPr lang="en-US" sz="4600" dirty="0">
                <a:solidFill>
                  <a:srgbClr val="003471"/>
                </a:solidFill>
                <a:latin typeface="Georgia" pitchFamily="34" charset="0"/>
                <a:ea typeface="Georgia" pitchFamily="34" charset="-122"/>
                <a:cs typeface="Georgia" pitchFamily="34" charset="-120"/>
              </a:rPr>
              <a:t>probably thinking.</a:t>
            </a:r>
            <a:endParaRPr lang="en-US" sz="4600" dirty="0"/>
          </a:p>
        </p:txBody>
      </p:sp>
      <p:sp>
        <p:nvSpPr>
          <p:cNvPr id="6" name="Shape 4"/>
          <p:cNvSpPr/>
          <p:nvPr/>
        </p:nvSpPr>
        <p:spPr>
          <a:xfrm>
            <a:off x="822960" y="2687962"/>
            <a:ext cx="1005840" cy="22860"/>
          </a:xfrm>
          <a:prstGeom prst="rect">
            <a:avLst/>
          </a:prstGeom>
          <a:solidFill>
            <a:srgbClr val="8A6520"/>
          </a:solidFill>
          <a:ln w="12700">
            <a:solidFill>
              <a:srgbClr val="333333"/>
            </a:solidFill>
            <a:prstDash val="solid"/>
          </a:ln>
        </p:spPr>
        <p:txBody>
          <a:bodyPr/>
          <a:lstStyle/>
          <a:p>
            <a:endParaRPr lang="en-US"/>
          </a:p>
        </p:txBody>
      </p:sp>
      <p:sp>
        <p:nvSpPr>
          <p:cNvPr id="7" name="Shape 5"/>
          <p:cNvSpPr/>
          <p:nvPr/>
        </p:nvSpPr>
        <p:spPr>
          <a:xfrm>
            <a:off x="822960" y="3124422"/>
            <a:ext cx="1971446" cy="2837158"/>
          </a:xfrm>
          <a:prstGeom prst="rect">
            <a:avLst/>
          </a:prstGeom>
          <a:solidFill>
            <a:srgbClr val="F4F7FA"/>
          </a:solidFill>
          <a:ln w="12700">
            <a:solidFill>
              <a:srgbClr val="D3DEE9"/>
            </a:solidFill>
            <a:prstDash val="solid"/>
          </a:ln>
        </p:spPr>
        <p:txBody>
          <a:bodyPr/>
          <a:lstStyle/>
          <a:p>
            <a:endParaRPr lang="en-US"/>
          </a:p>
        </p:txBody>
      </p:sp>
      <p:sp>
        <p:nvSpPr>
          <p:cNvPr id="8" name="Shape 6"/>
          <p:cNvSpPr/>
          <p:nvPr/>
        </p:nvSpPr>
        <p:spPr>
          <a:xfrm>
            <a:off x="822960" y="3124423"/>
            <a:ext cx="1971446" cy="45720"/>
          </a:xfrm>
          <a:prstGeom prst="rect">
            <a:avLst/>
          </a:prstGeom>
          <a:solidFill>
            <a:srgbClr val="2B71B8"/>
          </a:solidFill>
          <a:ln w="12700">
            <a:solidFill>
              <a:srgbClr val="333333"/>
            </a:solidFill>
            <a:prstDash val="solid"/>
          </a:ln>
        </p:spPr>
        <p:txBody>
          <a:bodyPr/>
          <a:lstStyle/>
          <a:p>
            <a:endParaRPr lang="en-US"/>
          </a:p>
        </p:txBody>
      </p:sp>
      <p:sp>
        <p:nvSpPr>
          <p:cNvPr id="9" name="Text 7"/>
          <p:cNvSpPr txBox="1"/>
          <p:nvPr/>
        </p:nvSpPr>
        <p:spPr>
          <a:xfrm>
            <a:off x="1024128" y="3362167"/>
            <a:ext cx="1569110" cy="292608"/>
          </a:xfrm>
          <a:prstGeom prst="rect">
            <a:avLst/>
          </a:prstGeom>
          <a:noFill/>
          <a:ln/>
        </p:spPr>
        <p:txBody>
          <a:bodyPr wrap="square" lIns="0" tIns="0" rIns="0" bIns="0" rtlCol="0" anchor="ctr"/>
          <a:lstStyle/>
          <a:p>
            <a:pPr marL="0" indent="0">
              <a:lnSpc>
                <a:spcPts val="1485"/>
              </a:lnSpc>
              <a:buNone/>
            </a:pPr>
            <a:r>
              <a:rPr lang="en-US" sz="1600" b="1" kern="0" spc="200" dirty="0">
                <a:solidFill>
                  <a:srgbClr val="2B71B8"/>
                </a:solidFill>
                <a:latin typeface="Arial" pitchFamily="34" charset="0"/>
                <a:ea typeface="Arial" pitchFamily="34" charset="-122"/>
                <a:cs typeface="Arial" pitchFamily="34" charset="-120"/>
              </a:rPr>
              <a:t>01</a:t>
            </a:r>
            <a:endParaRPr lang="en-US" sz="1600" dirty="0"/>
          </a:p>
        </p:txBody>
      </p:sp>
      <p:sp>
        <p:nvSpPr>
          <p:cNvPr id="10" name="Text 8"/>
          <p:cNvSpPr txBox="1"/>
          <p:nvPr/>
        </p:nvSpPr>
        <p:spPr>
          <a:xfrm>
            <a:off x="1004011" y="4276328"/>
            <a:ext cx="1569110" cy="365760"/>
          </a:xfrm>
          <a:prstGeom prst="rect">
            <a:avLst/>
          </a:prstGeom>
          <a:noFill/>
          <a:ln/>
        </p:spPr>
        <p:txBody>
          <a:bodyPr wrap="square" lIns="0" tIns="0" rIns="0" bIns="0" rtlCol="0" anchor="ctr"/>
          <a:lstStyle/>
          <a:p>
            <a:pPr marL="0" indent="0">
              <a:lnSpc>
                <a:spcPts val="2970"/>
              </a:lnSpc>
              <a:buNone/>
            </a:pPr>
            <a:r>
              <a:rPr lang="en-US" sz="2200" dirty="0">
                <a:solidFill>
                  <a:srgbClr val="003471"/>
                </a:solidFill>
                <a:latin typeface="Georgia" pitchFamily="34" charset="0"/>
                <a:ea typeface="Georgia" pitchFamily="34" charset="-122"/>
                <a:cs typeface="Georgia" pitchFamily="34" charset="-120"/>
              </a:rPr>
              <a:t>I am not a salesperson.</a:t>
            </a:r>
            <a:endParaRPr lang="en-US" sz="2200" dirty="0"/>
          </a:p>
        </p:txBody>
      </p:sp>
      <p:sp>
        <p:nvSpPr>
          <p:cNvPr id="11" name="Text 9"/>
          <p:cNvSpPr txBox="1"/>
          <p:nvPr/>
        </p:nvSpPr>
        <p:spPr>
          <a:xfrm>
            <a:off x="1004011" y="5138905"/>
            <a:ext cx="1569110" cy="548640"/>
          </a:xfrm>
          <a:prstGeom prst="rect">
            <a:avLst/>
          </a:prstGeom>
          <a:noFill/>
          <a:ln/>
        </p:spPr>
        <p:txBody>
          <a:bodyPr wrap="square" lIns="0" tIns="0" rIns="0" bIns="0" rtlCol="0" anchor="ctr"/>
          <a:lstStyle/>
          <a:p>
            <a:pPr marL="0" indent="0">
              <a:lnSpc>
                <a:spcPts val="1755"/>
              </a:lnSpc>
              <a:buNone/>
            </a:pPr>
            <a:r>
              <a:rPr lang="en-US" sz="1300" dirty="0">
                <a:solidFill>
                  <a:srgbClr val="3A5C87"/>
                </a:solidFill>
                <a:latin typeface="Arial" pitchFamily="34" charset="0"/>
                <a:ea typeface="Arial" pitchFamily="34" charset="-122"/>
                <a:cs typeface="Arial" pitchFamily="34" charset="-120"/>
              </a:rPr>
              <a:t>Neither am I. I recommend things I use.</a:t>
            </a:r>
            <a:endParaRPr lang="en-US" sz="1300" dirty="0"/>
          </a:p>
        </p:txBody>
      </p:sp>
      <p:sp>
        <p:nvSpPr>
          <p:cNvPr id="12" name="Shape 10"/>
          <p:cNvSpPr/>
          <p:nvPr/>
        </p:nvSpPr>
        <p:spPr>
          <a:xfrm>
            <a:off x="2958998" y="3124422"/>
            <a:ext cx="1971446" cy="2837158"/>
          </a:xfrm>
          <a:prstGeom prst="rect">
            <a:avLst/>
          </a:prstGeom>
          <a:solidFill>
            <a:srgbClr val="F4F7FA"/>
          </a:solidFill>
          <a:ln w="12700">
            <a:solidFill>
              <a:srgbClr val="D3DEE9"/>
            </a:solidFill>
            <a:prstDash val="solid"/>
          </a:ln>
        </p:spPr>
        <p:txBody>
          <a:bodyPr/>
          <a:lstStyle/>
          <a:p>
            <a:endParaRPr lang="en-US"/>
          </a:p>
        </p:txBody>
      </p:sp>
      <p:sp>
        <p:nvSpPr>
          <p:cNvPr id="13" name="Shape 11"/>
          <p:cNvSpPr/>
          <p:nvPr/>
        </p:nvSpPr>
        <p:spPr>
          <a:xfrm>
            <a:off x="2958998" y="3124423"/>
            <a:ext cx="1971446" cy="45720"/>
          </a:xfrm>
          <a:prstGeom prst="rect">
            <a:avLst/>
          </a:prstGeom>
          <a:solidFill>
            <a:srgbClr val="00716D"/>
          </a:solidFill>
          <a:ln w="12700">
            <a:solidFill>
              <a:srgbClr val="333333"/>
            </a:solidFill>
            <a:prstDash val="solid"/>
          </a:ln>
        </p:spPr>
        <p:txBody>
          <a:bodyPr/>
          <a:lstStyle/>
          <a:p>
            <a:endParaRPr lang="en-US"/>
          </a:p>
        </p:txBody>
      </p:sp>
      <p:sp>
        <p:nvSpPr>
          <p:cNvPr id="14" name="Text 12"/>
          <p:cNvSpPr txBox="1"/>
          <p:nvPr/>
        </p:nvSpPr>
        <p:spPr>
          <a:xfrm>
            <a:off x="3160166" y="3362167"/>
            <a:ext cx="1569110" cy="292608"/>
          </a:xfrm>
          <a:prstGeom prst="rect">
            <a:avLst/>
          </a:prstGeom>
          <a:noFill/>
          <a:ln/>
        </p:spPr>
        <p:txBody>
          <a:bodyPr wrap="square" lIns="0" tIns="0" rIns="0" bIns="0" rtlCol="0" anchor="ctr"/>
          <a:lstStyle/>
          <a:p>
            <a:pPr marL="0" indent="0">
              <a:lnSpc>
                <a:spcPts val="1485"/>
              </a:lnSpc>
              <a:buNone/>
            </a:pPr>
            <a:r>
              <a:rPr lang="en-US" sz="1600" b="1" kern="0" spc="200" dirty="0">
                <a:solidFill>
                  <a:srgbClr val="00716D"/>
                </a:solidFill>
                <a:latin typeface="Arial" pitchFamily="34" charset="0"/>
                <a:ea typeface="Arial" pitchFamily="34" charset="-122"/>
                <a:cs typeface="Arial" pitchFamily="34" charset="-120"/>
              </a:rPr>
              <a:t>02</a:t>
            </a:r>
            <a:endParaRPr lang="en-US" sz="1600" dirty="0"/>
          </a:p>
        </p:txBody>
      </p:sp>
      <p:sp>
        <p:nvSpPr>
          <p:cNvPr id="15" name="Text 13"/>
          <p:cNvSpPr txBox="1"/>
          <p:nvPr/>
        </p:nvSpPr>
        <p:spPr>
          <a:xfrm>
            <a:off x="3140049" y="4276328"/>
            <a:ext cx="1569110" cy="365760"/>
          </a:xfrm>
          <a:prstGeom prst="rect">
            <a:avLst/>
          </a:prstGeom>
          <a:noFill/>
          <a:ln/>
        </p:spPr>
        <p:txBody>
          <a:bodyPr wrap="square" lIns="0" tIns="0" rIns="0" bIns="0" rtlCol="0" anchor="ctr"/>
          <a:lstStyle/>
          <a:p>
            <a:pPr marL="0" indent="0">
              <a:lnSpc>
                <a:spcPts val="2970"/>
              </a:lnSpc>
              <a:buNone/>
            </a:pPr>
            <a:r>
              <a:rPr lang="en-US" sz="2200" dirty="0">
                <a:solidFill>
                  <a:srgbClr val="003471"/>
                </a:solidFill>
                <a:latin typeface="Georgia" pitchFamily="34" charset="0"/>
                <a:ea typeface="Georgia" pitchFamily="34" charset="-122"/>
                <a:cs typeface="Georgia" pitchFamily="34" charset="-120"/>
              </a:rPr>
              <a:t>I do not have time.</a:t>
            </a:r>
            <a:endParaRPr lang="en-US" sz="2200" dirty="0"/>
          </a:p>
        </p:txBody>
      </p:sp>
      <p:sp>
        <p:nvSpPr>
          <p:cNvPr id="16" name="Text 14"/>
          <p:cNvSpPr txBox="1"/>
          <p:nvPr/>
        </p:nvSpPr>
        <p:spPr>
          <a:xfrm>
            <a:off x="3140049" y="5138905"/>
            <a:ext cx="1569110" cy="548640"/>
          </a:xfrm>
          <a:prstGeom prst="rect">
            <a:avLst/>
          </a:prstGeom>
          <a:noFill/>
          <a:ln/>
        </p:spPr>
        <p:txBody>
          <a:bodyPr wrap="square" lIns="0" tIns="0" rIns="0" bIns="0" rtlCol="0" anchor="ctr"/>
          <a:lstStyle/>
          <a:p>
            <a:pPr marL="0" indent="0">
              <a:lnSpc>
                <a:spcPts val="1755"/>
              </a:lnSpc>
              <a:buNone/>
            </a:pPr>
            <a:r>
              <a:rPr lang="en-US" sz="1300" dirty="0">
                <a:solidFill>
                  <a:srgbClr val="3A5C87"/>
                </a:solidFill>
                <a:latin typeface="Arial" pitchFamily="34" charset="0"/>
                <a:ea typeface="Arial" pitchFamily="34" charset="-122"/>
                <a:cs typeface="Arial" pitchFamily="34" charset="-120"/>
              </a:rPr>
              <a:t>This gets built in the margins.</a:t>
            </a:r>
            <a:endParaRPr lang="en-US" sz="1300" dirty="0"/>
          </a:p>
        </p:txBody>
      </p:sp>
      <p:sp>
        <p:nvSpPr>
          <p:cNvPr id="17" name="Shape 15"/>
          <p:cNvSpPr/>
          <p:nvPr/>
        </p:nvSpPr>
        <p:spPr>
          <a:xfrm>
            <a:off x="5095037" y="3124422"/>
            <a:ext cx="1971446" cy="2837158"/>
          </a:xfrm>
          <a:prstGeom prst="rect">
            <a:avLst/>
          </a:prstGeom>
          <a:solidFill>
            <a:srgbClr val="F4F7FA"/>
          </a:solidFill>
          <a:ln w="12700">
            <a:solidFill>
              <a:srgbClr val="D3DEE9"/>
            </a:solidFill>
            <a:prstDash val="solid"/>
          </a:ln>
        </p:spPr>
        <p:txBody>
          <a:bodyPr/>
          <a:lstStyle/>
          <a:p>
            <a:endParaRPr lang="en-US"/>
          </a:p>
        </p:txBody>
      </p:sp>
      <p:sp>
        <p:nvSpPr>
          <p:cNvPr id="18" name="Shape 16"/>
          <p:cNvSpPr/>
          <p:nvPr/>
        </p:nvSpPr>
        <p:spPr>
          <a:xfrm>
            <a:off x="5095037" y="3124423"/>
            <a:ext cx="1971446" cy="45720"/>
          </a:xfrm>
          <a:prstGeom prst="rect">
            <a:avLst/>
          </a:prstGeom>
          <a:solidFill>
            <a:srgbClr val="8A6520"/>
          </a:solidFill>
          <a:ln w="12700">
            <a:solidFill>
              <a:srgbClr val="333333"/>
            </a:solidFill>
            <a:prstDash val="solid"/>
          </a:ln>
        </p:spPr>
        <p:txBody>
          <a:bodyPr/>
          <a:lstStyle/>
          <a:p>
            <a:endParaRPr lang="en-US"/>
          </a:p>
        </p:txBody>
      </p:sp>
      <p:sp>
        <p:nvSpPr>
          <p:cNvPr id="19" name="Text 17"/>
          <p:cNvSpPr txBox="1"/>
          <p:nvPr/>
        </p:nvSpPr>
        <p:spPr>
          <a:xfrm>
            <a:off x="5296205" y="3362167"/>
            <a:ext cx="1569110" cy="292608"/>
          </a:xfrm>
          <a:prstGeom prst="rect">
            <a:avLst/>
          </a:prstGeom>
          <a:noFill/>
          <a:ln/>
        </p:spPr>
        <p:txBody>
          <a:bodyPr wrap="square" lIns="0" tIns="0" rIns="0" bIns="0" rtlCol="0" anchor="ctr"/>
          <a:lstStyle/>
          <a:p>
            <a:pPr marL="0" indent="0">
              <a:lnSpc>
                <a:spcPts val="1485"/>
              </a:lnSpc>
              <a:buNone/>
            </a:pPr>
            <a:r>
              <a:rPr lang="en-US" sz="1600" b="1" kern="0" spc="200" dirty="0">
                <a:solidFill>
                  <a:srgbClr val="8A6520"/>
                </a:solidFill>
                <a:latin typeface="Arial" pitchFamily="34" charset="0"/>
                <a:ea typeface="Arial" pitchFamily="34" charset="-122"/>
                <a:cs typeface="Arial" pitchFamily="34" charset="-120"/>
              </a:rPr>
              <a:t>03</a:t>
            </a:r>
            <a:endParaRPr lang="en-US" sz="1600" dirty="0"/>
          </a:p>
        </p:txBody>
      </p:sp>
      <p:sp>
        <p:nvSpPr>
          <p:cNvPr id="20" name="Text 18"/>
          <p:cNvSpPr txBox="1"/>
          <p:nvPr/>
        </p:nvSpPr>
        <p:spPr>
          <a:xfrm>
            <a:off x="5276088" y="4396697"/>
            <a:ext cx="1569110" cy="292608"/>
          </a:xfrm>
          <a:prstGeom prst="rect">
            <a:avLst/>
          </a:prstGeom>
          <a:noFill/>
          <a:ln/>
        </p:spPr>
        <p:txBody>
          <a:bodyPr wrap="square" lIns="0" tIns="0" rIns="0" bIns="0" rtlCol="0" anchor="ctr"/>
          <a:lstStyle/>
          <a:p>
            <a:pPr marL="0" indent="0">
              <a:lnSpc>
                <a:spcPts val="1755"/>
              </a:lnSpc>
              <a:buNone/>
            </a:pPr>
            <a:r>
              <a:rPr lang="en-US" sz="2400" dirty="0">
                <a:solidFill>
                  <a:srgbClr val="3A5C87"/>
                </a:solidFill>
                <a:latin typeface="Georgia" panose="02040502050405020303" pitchFamily="18" charset="0"/>
                <a:ea typeface="Arial" pitchFamily="34" charset="-122"/>
                <a:cs typeface="Arial" pitchFamily="34" charset="-120"/>
              </a:rPr>
              <a:t>I do not know enough people.</a:t>
            </a:r>
            <a:endParaRPr lang="en-US" sz="2400" dirty="0">
              <a:latin typeface="Georgia" panose="02040502050405020303" pitchFamily="18" charset="0"/>
            </a:endParaRPr>
          </a:p>
        </p:txBody>
      </p:sp>
      <p:sp>
        <p:nvSpPr>
          <p:cNvPr id="21" name="Text 19"/>
          <p:cNvSpPr txBox="1"/>
          <p:nvPr/>
        </p:nvSpPr>
        <p:spPr>
          <a:xfrm>
            <a:off x="5276088" y="5065753"/>
            <a:ext cx="1569110" cy="548640"/>
          </a:xfrm>
          <a:prstGeom prst="rect">
            <a:avLst/>
          </a:prstGeom>
          <a:noFill/>
          <a:ln/>
        </p:spPr>
        <p:txBody>
          <a:bodyPr wrap="square" lIns="0" tIns="0" rIns="0" bIns="0" rtlCol="0" anchor="ctr"/>
          <a:lstStyle/>
          <a:p>
            <a:pPr marL="0" indent="0">
              <a:lnSpc>
                <a:spcPts val="1755"/>
              </a:lnSpc>
              <a:buNone/>
            </a:pPr>
            <a:r>
              <a:rPr lang="en-US" sz="1300" dirty="0">
                <a:solidFill>
                  <a:srgbClr val="3A5C87"/>
                </a:solidFill>
                <a:latin typeface="Arial" pitchFamily="34" charset="0"/>
                <a:ea typeface="Arial" pitchFamily="34" charset="-122"/>
                <a:cs typeface="Arial" pitchFamily="34" charset="-120"/>
              </a:rPr>
              <a:t>You need a few who will listen.</a:t>
            </a:r>
            <a:endParaRPr lang="en-US" sz="1300" dirty="0"/>
          </a:p>
        </p:txBody>
      </p:sp>
      <p:sp>
        <p:nvSpPr>
          <p:cNvPr id="22" name="Shape 20"/>
          <p:cNvSpPr/>
          <p:nvPr/>
        </p:nvSpPr>
        <p:spPr>
          <a:xfrm>
            <a:off x="7231075" y="3124422"/>
            <a:ext cx="1971446" cy="2837158"/>
          </a:xfrm>
          <a:prstGeom prst="rect">
            <a:avLst/>
          </a:prstGeom>
          <a:solidFill>
            <a:srgbClr val="F4F7FA"/>
          </a:solidFill>
          <a:ln w="12700">
            <a:solidFill>
              <a:srgbClr val="D3DEE9"/>
            </a:solidFill>
            <a:prstDash val="solid"/>
          </a:ln>
        </p:spPr>
        <p:txBody>
          <a:bodyPr/>
          <a:lstStyle/>
          <a:p>
            <a:endParaRPr lang="en-US"/>
          </a:p>
        </p:txBody>
      </p:sp>
      <p:sp>
        <p:nvSpPr>
          <p:cNvPr id="23" name="Shape 21"/>
          <p:cNvSpPr/>
          <p:nvPr/>
        </p:nvSpPr>
        <p:spPr>
          <a:xfrm>
            <a:off x="7231075" y="3124423"/>
            <a:ext cx="1971446" cy="45720"/>
          </a:xfrm>
          <a:prstGeom prst="rect">
            <a:avLst/>
          </a:prstGeom>
          <a:solidFill>
            <a:srgbClr val="66449B"/>
          </a:solidFill>
          <a:ln w="12700">
            <a:solidFill>
              <a:srgbClr val="333333"/>
            </a:solidFill>
            <a:prstDash val="solid"/>
          </a:ln>
        </p:spPr>
        <p:txBody>
          <a:bodyPr/>
          <a:lstStyle/>
          <a:p>
            <a:endParaRPr lang="en-US"/>
          </a:p>
        </p:txBody>
      </p:sp>
      <p:sp>
        <p:nvSpPr>
          <p:cNvPr id="24" name="Text 22"/>
          <p:cNvSpPr txBox="1"/>
          <p:nvPr/>
        </p:nvSpPr>
        <p:spPr>
          <a:xfrm>
            <a:off x="7432243" y="3362167"/>
            <a:ext cx="1569110" cy="292608"/>
          </a:xfrm>
          <a:prstGeom prst="rect">
            <a:avLst/>
          </a:prstGeom>
          <a:noFill/>
          <a:ln/>
        </p:spPr>
        <p:txBody>
          <a:bodyPr wrap="square" lIns="0" tIns="0" rIns="0" bIns="0" rtlCol="0" anchor="ctr"/>
          <a:lstStyle/>
          <a:p>
            <a:pPr marL="0" indent="0">
              <a:lnSpc>
                <a:spcPts val="1485"/>
              </a:lnSpc>
              <a:buNone/>
            </a:pPr>
            <a:r>
              <a:rPr lang="en-US" b="1" kern="0" spc="200" dirty="0">
                <a:solidFill>
                  <a:srgbClr val="66449B"/>
                </a:solidFill>
                <a:latin typeface="Arial" pitchFamily="34" charset="0"/>
                <a:ea typeface="Arial" pitchFamily="34" charset="-122"/>
                <a:cs typeface="Arial" pitchFamily="34" charset="-120"/>
              </a:rPr>
              <a:t>04</a:t>
            </a:r>
            <a:endParaRPr lang="en-US" dirty="0"/>
          </a:p>
        </p:txBody>
      </p:sp>
      <p:sp>
        <p:nvSpPr>
          <p:cNvPr id="25" name="Text 23"/>
          <p:cNvSpPr txBox="1"/>
          <p:nvPr/>
        </p:nvSpPr>
        <p:spPr>
          <a:xfrm>
            <a:off x="7412126" y="4276328"/>
            <a:ext cx="1548993" cy="365760"/>
          </a:xfrm>
          <a:prstGeom prst="rect">
            <a:avLst/>
          </a:prstGeom>
          <a:noFill/>
          <a:ln/>
        </p:spPr>
        <p:txBody>
          <a:bodyPr wrap="square" lIns="0" tIns="0" rIns="0" bIns="0" rtlCol="0" anchor="ctr"/>
          <a:lstStyle/>
          <a:p>
            <a:pPr marL="0" indent="0">
              <a:lnSpc>
                <a:spcPts val="2970"/>
              </a:lnSpc>
              <a:buNone/>
            </a:pPr>
            <a:r>
              <a:rPr lang="en-US" sz="2200" dirty="0">
                <a:solidFill>
                  <a:srgbClr val="003471"/>
                </a:solidFill>
                <a:latin typeface="Georgia" pitchFamily="34" charset="0"/>
                <a:ea typeface="Georgia" pitchFamily="34" charset="-122"/>
                <a:cs typeface="Georgia" pitchFamily="34" charset="-120"/>
              </a:rPr>
              <a:t>Is this a pyramid thing?</a:t>
            </a:r>
            <a:endParaRPr lang="en-US" sz="2200" dirty="0"/>
          </a:p>
        </p:txBody>
      </p:sp>
      <p:sp>
        <p:nvSpPr>
          <p:cNvPr id="26" name="Text 24"/>
          <p:cNvSpPr txBox="1"/>
          <p:nvPr/>
        </p:nvSpPr>
        <p:spPr>
          <a:xfrm>
            <a:off x="7412126" y="5138905"/>
            <a:ext cx="1569110" cy="548640"/>
          </a:xfrm>
          <a:prstGeom prst="rect">
            <a:avLst/>
          </a:prstGeom>
          <a:noFill/>
          <a:ln/>
        </p:spPr>
        <p:txBody>
          <a:bodyPr wrap="square" lIns="0" tIns="0" rIns="0" bIns="0" rtlCol="0" anchor="ctr"/>
          <a:lstStyle/>
          <a:p>
            <a:pPr marL="0" indent="0">
              <a:lnSpc>
                <a:spcPts val="1755"/>
              </a:lnSpc>
              <a:buNone/>
            </a:pPr>
            <a:r>
              <a:rPr lang="en-US" sz="1300" dirty="0">
                <a:solidFill>
                  <a:srgbClr val="3A5C87"/>
                </a:solidFill>
                <a:latin typeface="Arial" pitchFamily="34" charset="0"/>
                <a:ea typeface="Arial" pitchFamily="34" charset="-122"/>
                <a:cs typeface="Arial" pitchFamily="34" charset="-120"/>
              </a:rPr>
              <a:t>Real customers reorder a real product.</a:t>
            </a:r>
            <a:endParaRPr lang="en-US" sz="1300" dirty="0"/>
          </a:p>
        </p:txBody>
      </p:sp>
      <p:sp>
        <p:nvSpPr>
          <p:cNvPr id="27" name="Shape 25"/>
          <p:cNvSpPr/>
          <p:nvPr/>
        </p:nvSpPr>
        <p:spPr>
          <a:xfrm>
            <a:off x="9367114" y="3124422"/>
            <a:ext cx="1971446" cy="2837158"/>
          </a:xfrm>
          <a:prstGeom prst="rect">
            <a:avLst/>
          </a:prstGeom>
          <a:solidFill>
            <a:srgbClr val="F4F7FA"/>
          </a:solidFill>
          <a:ln w="12700">
            <a:solidFill>
              <a:srgbClr val="D3DEE9"/>
            </a:solidFill>
            <a:prstDash val="solid"/>
          </a:ln>
        </p:spPr>
        <p:txBody>
          <a:bodyPr/>
          <a:lstStyle/>
          <a:p>
            <a:endParaRPr lang="en-US"/>
          </a:p>
        </p:txBody>
      </p:sp>
      <p:sp>
        <p:nvSpPr>
          <p:cNvPr id="28" name="Shape 26"/>
          <p:cNvSpPr/>
          <p:nvPr/>
        </p:nvSpPr>
        <p:spPr>
          <a:xfrm>
            <a:off x="9367114" y="3124423"/>
            <a:ext cx="1971446" cy="45720"/>
          </a:xfrm>
          <a:prstGeom prst="rect">
            <a:avLst/>
          </a:prstGeom>
          <a:solidFill>
            <a:srgbClr val="9E2E4C"/>
          </a:solidFill>
          <a:ln w="12700">
            <a:solidFill>
              <a:srgbClr val="333333"/>
            </a:solidFill>
            <a:prstDash val="solid"/>
          </a:ln>
        </p:spPr>
        <p:txBody>
          <a:bodyPr/>
          <a:lstStyle/>
          <a:p>
            <a:endParaRPr lang="en-US"/>
          </a:p>
        </p:txBody>
      </p:sp>
      <p:sp>
        <p:nvSpPr>
          <p:cNvPr id="29" name="Text 27"/>
          <p:cNvSpPr txBox="1"/>
          <p:nvPr/>
        </p:nvSpPr>
        <p:spPr>
          <a:xfrm>
            <a:off x="9568282" y="3362167"/>
            <a:ext cx="1569110" cy="292608"/>
          </a:xfrm>
          <a:prstGeom prst="rect">
            <a:avLst/>
          </a:prstGeom>
          <a:noFill/>
          <a:ln/>
        </p:spPr>
        <p:txBody>
          <a:bodyPr wrap="square" lIns="0" tIns="0" rIns="0" bIns="0" rtlCol="0" anchor="ctr"/>
          <a:lstStyle/>
          <a:p>
            <a:pPr marL="0" indent="0">
              <a:lnSpc>
                <a:spcPts val="1485"/>
              </a:lnSpc>
              <a:buNone/>
            </a:pPr>
            <a:r>
              <a:rPr lang="en-US" b="1" kern="0" spc="200" dirty="0">
                <a:solidFill>
                  <a:srgbClr val="9E2E4C"/>
                </a:solidFill>
                <a:latin typeface="Arial" pitchFamily="34" charset="0"/>
                <a:ea typeface="Arial" pitchFamily="34" charset="-122"/>
                <a:cs typeface="Arial" pitchFamily="34" charset="-120"/>
              </a:rPr>
              <a:t>05</a:t>
            </a:r>
            <a:endParaRPr lang="en-US" dirty="0"/>
          </a:p>
        </p:txBody>
      </p:sp>
      <p:sp>
        <p:nvSpPr>
          <p:cNvPr id="30" name="Text 28"/>
          <p:cNvSpPr txBox="1"/>
          <p:nvPr/>
        </p:nvSpPr>
        <p:spPr>
          <a:xfrm>
            <a:off x="9548165" y="4276328"/>
            <a:ext cx="1569110" cy="365760"/>
          </a:xfrm>
          <a:prstGeom prst="rect">
            <a:avLst/>
          </a:prstGeom>
          <a:noFill/>
          <a:ln/>
        </p:spPr>
        <p:txBody>
          <a:bodyPr wrap="square" lIns="0" tIns="0" rIns="0" bIns="0" rtlCol="0" anchor="ctr"/>
          <a:lstStyle/>
          <a:p>
            <a:pPr marL="0" indent="0">
              <a:lnSpc>
                <a:spcPts val="2970"/>
              </a:lnSpc>
              <a:buNone/>
            </a:pPr>
            <a:r>
              <a:rPr lang="en-US" sz="2200" dirty="0">
                <a:solidFill>
                  <a:srgbClr val="003471"/>
                </a:solidFill>
                <a:latin typeface="Georgia" pitchFamily="34" charset="0"/>
                <a:ea typeface="Georgia" pitchFamily="34" charset="-122"/>
                <a:cs typeface="Georgia" pitchFamily="34" charset="-120"/>
              </a:rPr>
              <a:t>What if it does not work?</a:t>
            </a:r>
            <a:endParaRPr lang="en-US" sz="2200" dirty="0"/>
          </a:p>
        </p:txBody>
      </p:sp>
      <p:sp>
        <p:nvSpPr>
          <p:cNvPr id="31" name="Text 29"/>
          <p:cNvSpPr txBox="1"/>
          <p:nvPr/>
        </p:nvSpPr>
        <p:spPr>
          <a:xfrm>
            <a:off x="9548165" y="5138905"/>
            <a:ext cx="1569110" cy="548640"/>
          </a:xfrm>
          <a:prstGeom prst="rect">
            <a:avLst/>
          </a:prstGeom>
          <a:noFill/>
          <a:ln/>
        </p:spPr>
        <p:txBody>
          <a:bodyPr wrap="square" lIns="0" tIns="0" rIns="0" bIns="0" rtlCol="0" anchor="ctr"/>
          <a:lstStyle/>
          <a:p>
            <a:pPr marL="0" indent="0">
              <a:lnSpc>
                <a:spcPts val="1755"/>
              </a:lnSpc>
              <a:buNone/>
            </a:pPr>
            <a:r>
              <a:rPr lang="en-US" sz="1300" dirty="0">
                <a:solidFill>
                  <a:srgbClr val="3A5C87"/>
                </a:solidFill>
                <a:latin typeface="Arial" pitchFamily="34" charset="0"/>
                <a:ea typeface="Arial" pitchFamily="34" charset="-122"/>
                <a:cs typeface="Arial" pitchFamily="34" charset="-120"/>
              </a:rPr>
              <a:t>Then you used something you liked for a few months.</a:t>
            </a:r>
            <a:endParaRPr lang="en-US" sz="1300" dirty="0"/>
          </a:p>
        </p:txBody>
      </p:sp>
      <p:sp>
        <p:nvSpPr>
          <p:cNvPr id="32" name="Text 30"/>
          <p:cNvSpPr txBox="1"/>
          <p:nvPr/>
        </p:nvSpPr>
        <p:spPr>
          <a:xfrm>
            <a:off x="822960" y="5961580"/>
            <a:ext cx="7571232" cy="548640"/>
          </a:xfrm>
          <a:prstGeom prst="rect">
            <a:avLst/>
          </a:prstGeom>
          <a:noFill/>
          <a:ln/>
        </p:spPr>
        <p:txBody>
          <a:bodyPr wrap="square" lIns="0" tIns="0" rIns="0" bIns="0" rtlCol="0" anchor="ctr"/>
          <a:lstStyle/>
          <a:p>
            <a:pPr marL="0" indent="0" algn="l">
              <a:lnSpc>
                <a:spcPts val="3200"/>
              </a:lnSpc>
              <a:buNone/>
            </a:pPr>
            <a:r>
              <a:rPr lang="en-US" sz="2600" dirty="0">
                <a:solidFill>
                  <a:srgbClr val="8A6520"/>
                </a:solidFill>
                <a:latin typeface="Georgia" pitchFamily="34" charset="0"/>
                <a:ea typeface="Georgia" pitchFamily="34" charset="-122"/>
                <a:cs typeface="Georgia" pitchFamily="34" charset="-120"/>
              </a:rPr>
              <a:t>I had the same thoughts.</a:t>
            </a:r>
            <a:endParaRPr lang="en-US" sz="26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a:effectLst/>
      </p:bgPr>
    </p:bg>
    <p:spTree>
      <p:nvGrpSpPr>
        <p:cNvPr id="1" name=""/>
        <p:cNvGrpSpPr/>
        <p:nvPr/>
      </p:nvGrpSpPr>
      <p:grpSpPr>
        <a:xfrm>
          <a:off x="0" y="0"/>
          <a:ext cx="0" cy="0"/>
          <a:chOff x="0" y="0"/>
          <a:chExt cx="0" cy="0"/>
        </a:xfrm>
      </p:grpSpPr>
      <p:sp>
        <p:nvSpPr>
          <p:cNvPr id="5" name="Text 3"/>
          <p:cNvSpPr txBox="1"/>
          <p:nvPr/>
        </p:nvSpPr>
        <p:spPr>
          <a:xfrm>
            <a:off x="838200" y="891032"/>
            <a:ext cx="10515600" cy="256032"/>
          </a:xfrm>
          <a:prstGeom prst="rect">
            <a:avLst/>
          </a:prstGeom>
          <a:noFill/>
          <a:ln/>
        </p:spPr>
        <p:txBody>
          <a:bodyPr wrap="square" lIns="0" tIns="0" rIns="0" bIns="0" rtlCol="0" anchor="ctr"/>
          <a:lstStyle/>
          <a:p>
            <a:pPr marL="0" indent="0" algn="ctr">
              <a:buNone/>
            </a:pPr>
            <a:r>
              <a:rPr lang="en-US" sz="1400" kern="0" spc="260" dirty="0">
                <a:solidFill>
                  <a:srgbClr val="2B71B8"/>
                </a:solidFill>
                <a:latin typeface="Graphik Light" panose="020B0403030202060203" pitchFamily="34" charset="0"/>
                <a:ea typeface="Arial" pitchFamily="34" charset="-122"/>
                <a:cs typeface="Arial" pitchFamily="34" charset="-120"/>
              </a:rPr>
              <a:t>WHAT NORMAL LOOKS LIKE HERE</a:t>
            </a:r>
            <a:endParaRPr lang="en-US" sz="1400" dirty="0">
              <a:latin typeface="Graphik Light" panose="020B0403030202060203" pitchFamily="34" charset="0"/>
            </a:endParaRPr>
          </a:p>
        </p:txBody>
      </p:sp>
      <p:sp>
        <p:nvSpPr>
          <p:cNvPr id="6" name="Text 4"/>
          <p:cNvSpPr txBox="1"/>
          <p:nvPr/>
        </p:nvSpPr>
        <p:spPr>
          <a:xfrm>
            <a:off x="822960" y="1926336"/>
            <a:ext cx="10515600" cy="812800"/>
          </a:xfrm>
          <a:prstGeom prst="rect">
            <a:avLst/>
          </a:prstGeom>
          <a:noFill/>
          <a:ln/>
        </p:spPr>
        <p:txBody>
          <a:bodyPr wrap="square" lIns="0" tIns="0" rIns="0" bIns="0" rtlCol="0" anchor="ctr"/>
          <a:lstStyle/>
          <a:p>
            <a:pPr marL="0" indent="0" algn="ctr">
              <a:lnSpc>
                <a:spcPts val="4240"/>
              </a:lnSpc>
              <a:buNone/>
            </a:pPr>
            <a:r>
              <a:rPr lang="en-US" sz="4000" dirty="0">
                <a:solidFill>
                  <a:srgbClr val="003471"/>
                </a:solidFill>
                <a:latin typeface="Georgia" pitchFamily="34" charset="0"/>
                <a:ea typeface="Georgia" pitchFamily="34" charset="-122"/>
                <a:cs typeface="Georgia" pitchFamily="34" charset="-120"/>
              </a:rPr>
              <a:t>People just like you</a:t>
            </a:r>
            <a:endParaRPr lang="en-US" sz="4000" dirty="0"/>
          </a:p>
          <a:p>
            <a:pPr marL="0" indent="0" algn="ctr">
              <a:lnSpc>
                <a:spcPts val="4240"/>
              </a:lnSpc>
              <a:buNone/>
            </a:pPr>
            <a:r>
              <a:rPr lang="en-US" sz="4000" dirty="0">
                <a:solidFill>
                  <a:srgbClr val="003471"/>
                </a:solidFill>
                <a:latin typeface="Georgia" pitchFamily="34" charset="0"/>
                <a:ea typeface="Georgia" pitchFamily="34" charset="-122"/>
                <a:cs typeface="Georgia" pitchFamily="34" charset="-120"/>
              </a:rPr>
              <a:t>are already doing this.</a:t>
            </a:r>
            <a:endParaRPr lang="en-US" sz="4000" dirty="0"/>
          </a:p>
        </p:txBody>
      </p:sp>
      <p:sp>
        <p:nvSpPr>
          <p:cNvPr id="7" name="Shape 5"/>
          <p:cNvSpPr/>
          <p:nvPr/>
        </p:nvSpPr>
        <p:spPr>
          <a:xfrm>
            <a:off x="5577840" y="3408680"/>
            <a:ext cx="1005840" cy="22860"/>
          </a:xfrm>
          <a:prstGeom prst="rect">
            <a:avLst/>
          </a:prstGeom>
          <a:solidFill>
            <a:srgbClr val="8A6520"/>
          </a:solidFill>
          <a:ln w="12700">
            <a:solidFill>
              <a:srgbClr val="333333"/>
            </a:solidFill>
            <a:prstDash val="solid"/>
          </a:ln>
        </p:spPr>
        <p:txBody>
          <a:bodyPr/>
          <a:lstStyle/>
          <a:p>
            <a:endParaRPr lang="en-US"/>
          </a:p>
        </p:txBody>
      </p:sp>
      <p:sp>
        <p:nvSpPr>
          <p:cNvPr id="8" name="Text 6"/>
          <p:cNvSpPr txBox="1"/>
          <p:nvPr/>
        </p:nvSpPr>
        <p:spPr>
          <a:xfrm>
            <a:off x="822960" y="3719576"/>
            <a:ext cx="10515600" cy="347472"/>
          </a:xfrm>
          <a:prstGeom prst="rect">
            <a:avLst/>
          </a:prstGeom>
          <a:noFill/>
          <a:ln/>
        </p:spPr>
        <p:txBody>
          <a:bodyPr wrap="square" lIns="0" tIns="0" rIns="0" bIns="0" rtlCol="0" anchor="ctr"/>
          <a:lstStyle/>
          <a:p>
            <a:pPr marL="0" indent="0" algn="ctr">
              <a:lnSpc>
                <a:spcPts val="2500"/>
              </a:lnSpc>
              <a:buNone/>
            </a:pPr>
            <a:r>
              <a:rPr lang="en-US" sz="1700" dirty="0">
                <a:solidFill>
                  <a:srgbClr val="3A5C87"/>
                </a:solidFill>
                <a:latin typeface="Arial" pitchFamily="34" charset="0"/>
                <a:ea typeface="Arial" pitchFamily="34" charset="-122"/>
                <a:cs typeface="Arial" pitchFamily="34" charset="-120"/>
              </a:rPr>
              <a:t>Full-time jobs. Families. Ordinary weeks.</a:t>
            </a:r>
            <a:endParaRPr lang="en-US" sz="1700" dirty="0"/>
          </a:p>
        </p:txBody>
      </p:sp>
      <p:sp>
        <p:nvSpPr>
          <p:cNvPr id="9" name="Text 7"/>
          <p:cNvSpPr txBox="1"/>
          <p:nvPr/>
        </p:nvSpPr>
        <p:spPr>
          <a:xfrm>
            <a:off x="822960" y="4195064"/>
            <a:ext cx="10515600" cy="548640"/>
          </a:xfrm>
          <a:prstGeom prst="rect">
            <a:avLst/>
          </a:prstGeom>
          <a:noFill/>
          <a:ln/>
        </p:spPr>
        <p:txBody>
          <a:bodyPr wrap="square" lIns="0" tIns="0" rIns="0" bIns="0" rtlCol="0" anchor="ctr"/>
          <a:lstStyle/>
          <a:p>
            <a:pPr marL="0" indent="0" algn="ctr">
              <a:lnSpc>
                <a:spcPts val="3200"/>
              </a:lnSpc>
              <a:buNone/>
            </a:pPr>
            <a:r>
              <a:rPr lang="en-US" sz="2600" dirty="0">
                <a:solidFill>
                  <a:srgbClr val="8A6520"/>
                </a:solidFill>
                <a:latin typeface="Georgia" pitchFamily="34" charset="0"/>
                <a:ea typeface="Georgia" pitchFamily="34" charset="-122"/>
                <a:cs typeface="Georgia" pitchFamily="34" charset="-120"/>
              </a:rPr>
              <a:t>They chose a path and worked the plan.</a:t>
            </a:r>
            <a:endParaRPr lang="en-US" sz="2600" dirty="0"/>
          </a:p>
        </p:txBody>
      </p:sp>
      <p:pic>
        <p:nvPicPr>
          <p:cNvPr id="10" name="Picture 9">
            <a:extLst>
              <a:ext uri="{FF2B5EF4-FFF2-40B4-BE49-F238E27FC236}">
                <a16:creationId xmlns:a16="http://schemas.microsoft.com/office/drawing/2014/main" id="{1F2278D9-B4D3-C720-AB22-BCF45EF5A7AC}"/>
              </a:ext>
            </a:extLst>
          </p:cNvPr>
          <p:cNvPicPr>
            <a:picLocks noChangeAspect="1"/>
          </p:cNvPicPr>
          <p:nvPr/>
        </p:nvPicPr>
        <p:blipFill>
          <a:blip r:embed="rId3"/>
          <a:stretch>
            <a:fillRect/>
          </a:stretch>
        </p:blipFill>
        <p:spPr>
          <a:xfrm>
            <a:off x="10753882" y="6355271"/>
            <a:ext cx="1112297" cy="294711"/>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4">
    <p:bg>
      <p:bgPr>
        <a:solidFill>
          <a:srgbClr val="003471"/>
        </a:solidFill>
        <a:effectLst/>
      </p:bgPr>
    </p:bg>
    <p:spTree>
      <p:nvGrpSpPr>
        <p:cNvPr id="1" name=""/>
        <p:cNvGrpSpPr/>
        <p:nvPr/>
      </p:nvGrpSpPr>
      <p:grpSpPr>
        <a:xfrm>
          <a:off x="0" y="0"/>
          <a:ext cx="0" cy="0"/>
          <a:chOff x="0" y="0"/>
          <a:chExt cx="0" cy="0"/>
        </a:xfrm>
      </p:grpSpPr>
      <p:sp>
        <p:nvSpPr>
          <p:cNvPr id="5" name="Text 3"/>
          <p:cNvSpPr txBox="1"/>
          <p:nvPr/>
        </p:nvSpPr>
        <p:spPr>
          <a:xfrm>
            <a:off x="822960" y="1234440"/>
            <a:ext cx="10515600" cy="934720"/>
          </a:xfrm>
          <a:prstGeom prst="rect">
            <a:avLst/>
          </a:prstGeom>
          <a:noFill/>
          <a:ln/>
        </p:spPr>
        <p:txBody>
          <a:bodyPr wrap="square" lIns="0" tIns="0" rIns="0" bIns="0" rtlCol="0" anchor="ctr"/>
          <a:lstStyle/>
          <a:p>
            <a:pPr marL="0" indent="0" algn="ctr">
              <a:lnSpc>
                <a:spcPts val="4876"/>
              </a:lnSpc>
              <a:buNone/>
            </a:pPr>
            <a:r>
              <a:rPr lang="en-US" sz="4600" dirty="0">
                <a:solidFill>
                  <a:srgbClr val="FFFFFF"/>
                </a:solidFill>
                <a:latin typeface="Georgia" pitchFamily="34" charset="0"/>
                <a:ea typeface="Georgia" pitchFamily="34" charset="-122"/>
                <a:cs typeface="Georgia" pitchFamily="34" charset="-120"/>
              </a:rPr>
              <a:t>A path that works for you.</a:t>
            </a:r>
            <a:endParaRPr lang="en-US" sz="4600" dirty="0"/>
          </a:p>
        </p:txBody>
      </p:sp>
      <p:sp>
        <p:nvSpPr>
          <p:cNvPr id="6" name="Shape 4"/>
          <p:cNvSpPr/>
          <p:nvPr/>
        </p:nvSpPr>
        <p:spPr>
          <a:xfrm>
            <a:off x="5577840" y="2333752"/>
            <a:ext cx="1005840" cy="22860"/>
          </a:xfrm>
          <a:prstGeom prst="rect">
            <a:avLst/>
          </a:prstGeom>
          <a:solidFill>
            <a:srgbClr val="C39E40"/>
          </a:solidFill>
          <a:ln w="12700">
            <a:solidFill>
              <a:srgbClr val="333333"/>
            </a:solidFill>
            <a:prstDash val="solid"/>
          </a:ln>
        </p:spPr>
        <p:txBody>
          <a:bodyPr/>
          <a:lstStyle/>
          <a:p>
            <a:endParaRPr lang="en-US"/>
          </a:p>
        </p:txBody>
      </p:sp>
      <p:sp>
        <p:nvSpPr>
          <p:cNvPr id="7" name="Shape 5"/>
          <p:cNvSpPr/>
          <p:nvPr/>
        </p:nvSpPr>
        <p:spPr>
          <a:xfrm>
            <a:off x="822960" y="2790952"/>
            <a:ext cx="3395472" cy="2878328"/>
          </a:xfrm>
          <a:prstGeom prst="rect">
            <a:avLst/>
          </a:prstGeom>
          <a:solidFill>
            <a:srgbClr val="00274F"/>
          </a:solidFill>
          <a:ln w="12700">
            <a:solidFill>
              <a:srgbClr val="3A5578"/>
            </a:solidFill>
            <a:prstDash val="solid"/>
          </a:ln>
        </p:spPr>
        <p:txBody>
          <a:bodyPr/>
          <a:lstStyle/>
          <a:p>
            <a:endParaRPr lang="en-US"/>
          </a:p>
        </p:txBody>
      </p:sp>
      <p:sp>
        <p:nvSpPr>
          <p:cNvPr id="8" name="Shape 6"/>
          <p:cNvSpPr/>
          <p:nvPr/>
        </p:nvSpPr>
        <p:spPr>
          <a:xfrm>
            <a:off x="822960" y="2790952"/>
            <a:ext cx="3395472" cy="45720"/>
          </a:xfrm>
          <a:prstGeom prst="rect">
            <a:avLst/>
          </a:prstGeom>
          <a:solidFill>
            <a:srgbClr val="2B71B8"/>
          </a:solidFill>
          <a:ln w="12700">
            <a:solidFill>
              <a:srgbClr val="333333"/>
            </a:solidFill>
            <a:prstDash val="solid"/>
          </a:ln>
        </p:spPr>
        <p:txBody>
          <a:bodyPr/>
          <a:lstStyle/>
          <a:p>
            <a:endParaRPr lang="en-US"/>
          </a:p>
        </p:txBody>
      </p:sp>
      <p:sp>
        <p:nvSpPr>
          <p:cNvPr id="9" name="Text 7"/>
          <p:cNvSpPr txBox="1"/>
          <p:nvPr/>
        </p:nvSpPr>
        <p:spPr>
          <a:xfrm>
            <a:off x="1024128" y="3204060"/>
            <a:ext cx="2993136" cy="292608"/>
          </a:xfrm>
          <a:prstGeom prst="rect">
            <a:avLst/>
          </a:prstGeom>
          <a:noFill/>
          <a:ln/>
        </p:spPr>
        <p:txBody>
          <a:bodyPr wrap="square" lIns="0" tIns="0" rIns="0" bIns="0" rtlCol="0" anchor="ctr"/>
          <a:lstStyle/>
          <a:p>
            <a:pPr marL="0" indent="0">
              <a:lnSpc>
                <a:spcPts val="1485"/>
              </a:lnSpc>
              <a:buNone/>
            </a:pPr>
            <a:r>
              <a:rPr lang="en-US" sz="2400" b="1" kern="0" spc="200" dirty="0">
                <a:solidFill>
                  <a:srgbClr val="2B71B8"/>
                </a:solidFill>
                <a:latin typeface="Arial" pitchFamily="34" charset="0"/>
                <a:ea typeface="Arial" pitchFamily="34" charset="-122"/>
                <a:cs typeface="Arial" pitchFamily="34" charset="-120"/>
              </a:rPr>
              <a:t>01</a:t>
            </a:r>
            <a:endParaRPr lang="en-US" sz="2400" dirty="0"/>
          </a:p>
        </p:txBody>
      </p:sp>
      <p:sp>
        <p:nvSpPr>
          <p:cNvPr id="10" name="Text 8"/>
          <p:cNvSpPr txBox="1"/>
          <p:nvPr/>
        </p:nvSpPr>
        <p:spPr>
          <a:xfrm>
            <a:off x="1024128" y="3802527"/>
            <a:ext cx="2993136" cy="365760"/>
          </a:xfrm>
          <a:prstGeom prst="rect">
            <a:avLst/>
          </a:prstGeom>
          <a:noFill/>
          <a:ln/>
        </p:spPr>
        <p:txBody>
          <a:bodyPr wrap="square" lIns="0" tIns="0" rIns="0" bIns="0" rtlCol="0" anchor="ctr"/>
          <a:lstStyle/>
          <a:p>
            <a:pPr marL="0" indent="0">
              <a:lnSpc>
                <a:spcPts val="2970"/>
              </a:lnSpc>
              <a:buNone/>
            </a:pPr>
            <a:r>
              <a:rPr lang="en-US" sz="2200" dirty="0">
                <a:solidFill>
                  <a:srgbClr val="FFFFFF"/>
                </a:solidFill>
                <a:latin typeface="Georgia" pitchFamily="34" charset="0"/>
                <a:ea typeface="Georgia" pitchFamily="34" charset="-122"/>
                <a:cs typeface="Georgia" pitchFamily="34" charset="-120"/>
              </a:rPr>
              <a:t>Age Strong</a:t>
            </a:r>
            <a:endParaRPr lang="en-US" sz="2200" dirty="0"/>
          </a:p>
        </p:txBody>
      </p:sp>
      <p:sp>
        <p:nvSpPr>
          <p:cNvPr id="11" name="Shape 9"/>
          <p:cNvSpPr/>
          <p:nvPr/>
        </p:nvSpPr>
        <p:spPr>
          <a:xfrm>
            <a:off x="4383024" y="2790952"/>
            <a:ext cx="3395472" cy="2878328"/>
          </a:xfrm>
          <a:prstGeom prst="rect">
            <a:avLst/>
          </a:prstGeom>
          <a:solidFill>
            <a:srgbClr val="00274F"/>
          </a:solidFill>
          <a:ln w="12700">
            <a:solidFill>
              <a:srgbClr val="3A5578"/>
            </a:solidFill>
            <a:prstDash val="solid"/>
          </a:ln>
        </p:spPr>
        <p:txBody>
          <a:bodyPr/>
          <a:lstStyle/>
          <a:p>
            <a:endParaRPr lang="en-US"/>
          </a:p>
        </p:txBody>
      </p:sp>
      <p:sp>
        <p:nvSpPr>
          <p:cNvPr id="12" name="Shape 10"/>
          <p:cNvSpPr/>
          <p:nvPr/>
        </p:nvSpPr>
        <p:spPr>
          <a:xfrm>
            <a:off x="4383024" y="2790952"/>
            <a:ext cx="3395472" cy="45720"/>
          </a:xfrm>
          <a:prstGeom prst="rect">
            <a:avLst/>
          </a:prstGeom>
          <a:solidFill>
            <a:srgbClr val="00716D"/>
          </a:solidFill>
          <a:ln w="12700">
            <a:solidFill>
              <a:srgbClr val="333333"/>
            </a:solidFill>
            <a:prstDash val="solid"/>
          </a:ln>
        </p:spPr>
        <p:txBody>
          <a:bodyPr/>
          <a:lstStyle/>
          <a:p>
            <a:endParaRPr lang="en-US"/>
          </a:p>
        </p:txBody>
      </p:sp>
      <p:sp>
        <p:nvSpPr>
          <p:cNvPr id="13" name="Text 11"/>
          <p:cNvSpPr txBox="1"/>
          <p:nvPr/>
        </p:nvSpPr>
        <p:spPr>
          <a:xfrm>
            <a:off x="4584192" y="3204060"/>
            <a:ext cx="2993136" cy="292608"/>
          </a:xfrm>
          <a:prstGeom prst="rect">
            <a:avLst/>
          </a:prstGeom>
          <a:noFill/>
          <a:ln/>
        </p:spPr>
        <p:txBody>
          <a:bodyPr wrap="square" lIns="0" tIns="0" rIns="0" bIns="0" rtlCol="0" anchor="ctr"/>
          <a:lstStyle/>
          <a:p>
            <a:pPr marL="0" indent="0">
              <a:lnSpc>
                <a:spcPts val="1485"/>
              </a:lnSpc>
              <a:buNone/>
            </a:pPr>
            <a:r>
              <a:rPr lang="en-US" sz="2400" b="1" kern="0" spc="200" dirty="0">
                <a:solidFill>
                  <a:srgbClr val="00716D"/>
                </a:solidFill>
                <a:latin typeface="Arial" pitchFamily="34" charset="0"/>
                <a:ea typeface="Arial" pitchFamily="34" charset="-122"/>
                <a:cs typeface="Arial" pitchFamily="34" charset="-120"/>
              </a:rPr>
              <a:t>02</a:t>
            </a:r>
            <a:endParaRPr lang="en-US" sz="2400" dirty="0"/>
          </a:p>
        </p:txBody>
      </p:sp>
      <p:sp>
        <p:nvSpPr>
          <p:cNvPr id="14" name="Text 12"/>
          <p:cNvSpPr txBox="1"/>
          <p:nvPr/>
        </p:nvSpPr>
        <p:spPr>
          <a:xfrm>
            <a:off x="4584192" y="3802527"/>
            <a:ext cx="2993136" cy="365760"/>
          </a:xfrm>
          <a:prstGeom prst="rect">
            <a:avLst/>
          </a:prstGeom>
          <a:noFill/>
          <a:ln/>
        </p:spPr>
        <p:txBody>
          <a:bodyPr wrap="square" lIns="0" tIns="0" rIns="0" bIns="0" rtlCol="0" anchor="ctr"/>
          <a:lstStyle/>
          <a:p>
            <a:pPr marL="0" indent="0">
              <a:lnSpc>
                <a:spcPts val="2970"/>
              </a:lnSpc>
              <a:buNone/>
            </a:pPr>
            <a:r>
              <a:rPr lang="en-US" sz="2200" dirty="0">
                <a:solidFill>
                  <a:srgbClr val="FFFFFF"/>
                </a:solidFill>
                <a:latin typeface="Georgia" pitchFamily="34" charset="0"/>
                <a:ea typeface="Georgia" pitchFamily="34" charset="-122"/>
                <a:cs typeface="Georgia" pitchFamily="34" charset="-120"/>
              </a:rPr>
              <a:t>Earn something</a:t>
            </a:r>
            <a:endParaRPr lang="en-US" sz="2200" dirty="0"/>
          </a:p>
        </p:txBody>
      </p:sp>
      <p:sp>
        <p:nvSpPr>
          <p:cNvPr id="15" name="Shape 13"/>
          <p:cNvSpPr/>
          <p:nvPr/>
        </p:nvSpPr>
        <p:spPr>
          <a:xfrm>
            <a:off x="7943088" y="2790952"/>
            <a:ext cx="3395472" cy="2878328"/>
          </a:xfrm>
          <a:prstGeom prst="rect">
            <a:avLst/>
          </a:prstGeom>
          <a:solidFill>
            <a:srgbClr val="00274F"/>
          </a:solidFill>
          <a:ln w="12700">
            <a:solidFill>
              <a:srgbClr val="3A5578"/>
            </a:solidFill>
            <a:prstDash val="solid"/>
          </a:ln>
        </p:spPr>
        <p:txBody>
          <a:bodyPr/>
          <a:lstStyle/>
          <a:p>
            <a:endParaRPr lang="en-US"/>
          </a:p>
        </p:txBody>
      </p:sp>
      <p:sp>
        <p:nvSpPr>
          <p:cNvPr id="16" name="Shape 14"/>
          <p:cNvSpPr/>
          <p:nvPr/>
        </p:nvSpPr>
        <p:spPr>
          <a:xfrm>
            <a:off x="7943088" y="2790952"/>
            <a:ext cx="3395472" cy="45720"/>
          </a:xfrm>
          <a:prstGeom prst="rect">
            <a:avLst/>
          </a:prstGeom>
          <a:solidFill>
            <a:srgbClr val="8A6520"/>
          </a:solidFill>
          <a:ln w="12700">
            <a:solidFill>
              <a:srgbClr val="333333"/>
            </a:solidFill>
            <a:prstDash val="solid"/>
          </a:ln>
        </p:spPr>
        <p:txBody>
          <a:bodyPr/>
          <a:lstStyle/>
          <a:p>
            <a:endParaRPr lang="en-US"/>
          </a:p>
        </p:txBody>
      </p:sp>
      <p:sp>
        <p:nvSpPr>
          <p:cNvPr id="17" name="Text 15"/>
          <p:cNvSpPr txBox="1"/>
          <p:nvPr/>
        </p:nvSpPr>
        <p:spPr>
          <a:xfrm>
            <a:off x="8144256" y="3204060"/>
            <a:ext cx="2993136" cy="292608"/>
          </a:xfrm>
          <a:prstGeom prst="rect">
            <a:avLst/>
          </a:prstGeom>
          <a:noFill/>
          <a:ln/>
        </p:spPr>
        <p:txBody>
          <a:bodyPr wrap="square" lIns="0" tIns="0" rIns="0" bIns="0" rtlCol="0" anchor="ctr"/>
          <a:lstStyle/>
          <a:p>
            <a:pPr marL="0" indent="0">
              <a:lnSpc>
                <a:spcPts val="1485"/>
              </a:lnSpc>
              <a:buNone/>
            </a:pPr>
            <a:r>
              <a:rPr lang="en-US" sz="2400" b="1" kern="0" spc="200" dirty="0">
                <a:solidFill>
                  <a:srgbClr val="8A6520"/>
                </a:solidFill>
                <a:latin typeface="Arial" pitchFamily="34" charset="0"/>
                <a:ea typeface="Arial" pitchFamily="34" charset="-122"/>
                <a:cs typeface="Arial" pitchFamily="34" charset="-120"/>
              </a:rPr>
              <a:t>03</a:t>
            </a:r>
            <a:endParaRPr lang="en-US" sz="2400" dirty="0"/>
          </a:p>
        </p:txBody>
      </p:sp>
      <p:sp>
        <p:nvSpPr>
          <p:cNvPr id="18" name="Text 16"/>
          <p:cNvSpPr txBox="1"/>
          <p:nvPr/>
        </p:nvSpPr>
        <p:spPr>
          <a:xfrm>
            <a:off x="8144256" y="3802527"/>
            <a:ext cx="2993136" cy="365760"/>
          </a:xfrm>
          <a:prstGeom prst="rect">
            <a:avLst/>
          </a:prstGeom>
          <a:noFill/>
          <a:ln/>
        </p:spPr>
        <p:txBody>
          <a:bodyPr wrap="square" lIns="0" tIns="0" rIns="0" bIns="0" rtlCol="0" anchor="ctr"/>
          <a:lstStyle/>
          <a:p>
            <a:pPr marL="0" indent="0">
              <a:lnSpc>
                <a:spcPts val="2970"/>
              </a:lnSpc>
              <a:buNone/>
            </a:pPr>
            <a:r>
              <a:rPr lang="en-US" sz="2200" dirty="0">
                <a:solidFill>
                  <a:srgbClr val="FFFFFF"/>
                </a:solidFill>
                <a:latin typeface="Georgia" pitchFamily="34" charset="0"/>
                <a:ea typeface="Georgia" pitchFamily="34" charset="-122"/>
                <a:cs typeface="Georgia" pitchFamily="34" charset="-120"/>
              </a:rPr>
              <a:t>Own a bigger piece</a:t>
            </a:r>
            <a:endParaRPr lang="en-US" sz="2200" dirty="0"/>
          </a:p>
        </p:txBody>
      </p:sp>
      <p:sp>
        <p:nvSpPr>
          <p:cNvPr id="19" name="Text 17"/>
          <p:cNvSpPr txBox="1"/>
          <p:nvPr/>
        </p:nvSpPr>
        <p:spPr>
          <a:xfrm>
            <a:off x="838200" y="5762348"/>
            <a:ext cx="10515600" cy="548640"/>
          </a:xfrm>
          <a:prstGeom prst="rect">
            <a:avLst/>
          </a:prstGeom>
          <a:noFill/>
          <a:ln/>
        </p:spPr>
        <p:txBody>
          <a:bodyPr wrap="square" lIns="0" tIns="0" rIns="0" bIns="0" rtlCol="0" anchor="ctr"/>
          <a:lstStyle/>
          <a:p>
            <a:pPr marL="0" indent="0" algn="ctr">
              <a:lnSpc>
                <a:spcPts val="3200"/>
              </a:lnSpc>
              <a:buNone/>
            </a:pPr>
            <a:r>
              <a:rPr lang="en-US" sz="2600" dirty="0">
                <a:solidFill>
                  <a:srgbClr val="C39E40"/>
                </a:solidFill>
                <a:latin typeface="Georgia" pitchFamily="34" charset="0"/>
                <a:ea typeface="Georgia" pitchFamily="34" charset="-122"/>
                <a:cs typeface="Georgia" pitchFamily="34" charset="-120"/>
              </a:rPr>
              <a:t>You pick. We support.</a:t>
            </a:r>
            <a:endParaRPr lang="en-US" sz="2600" dirty="0"/>
          </a:p>
        </p:txBody>
      </p:sp>
      <p:pic>
        <p:nvPicPr>
          <p:cNvPr id="20" name="Picture 19">
            <a:extLst>
              <a:ext uri="{FF2B5EF4-FFF2-40B4-BE49-F238E27FC236}">
                <a16:creationId xmlns:a16="http://schemas.microsoft.com/office/drawing/2014/main" id="{4BD10722-D88D-BC03-87A7-7538EE3E9150}"/>
              </a:ext>
            </a:extLst>
          </p:cNvPr>
          <p:cNvPicPr>
            <a:picLocks noChangeAspect="1"/>
          </p:cNvPicPr>
          <p:nvPr/>
        </p:nvPicPr>
        <p:blipFill>
          <a:blip r:embed="rId3"/>
          <a:stretch>
            <a:fillRect/>
          </a:stretch>
        </p:blipFill>
        <p:spPr>
          <a:xfrm>
            <a:off x="10753882" y="6355271"/>
            <a:ext cx="1112297" cy="294711"/>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5">
    <p:bg>
      <p:bgPr>
        <a:solidFill>
          <a:srgbClr val="003471"/>
        </a:solidFill>
        <a:effectLst/>
      </p:bgPr>
    </p:bg>
    <p:spTree>
      <p:nvGrpSpPr>
        <p:cNvPr id="1" name=""/>
        <p:cNvGrpSpPr/>
        <p:nvPr/>
      </p:nvGrpSpPr>
      <p:grpSpPr>
        <a:xfrm>
          <a:off x="0" y="0"/>
          <a:ext cx="0" cy="0"/>
          <a:chOff x="0" y="0"/>
          <a:chExt cx="0" cy="0"/>
        </a:xfrm>
      </p:grpSpPr>
      <p:sp>
        <p:nvSpPr>
          <p:cNvPr id="5" name="Text 3"/>
          <p:cNvSpPr txBox="1"/>
          <p:nvPr/>
        </p:nvSpPr>
        <p:spPr>
          <a:xfrm>
            <a:off x="838200" y="2299152"/>
            <a:ext cx="10515600" cy="934720"/>
          </a:xfrm>
          <a:prstGeom prst="rect">
            <a:avLst/>
          </a:prstGeom>
          <a:noFill/>
          <a:ln/>
        </p:spPr>
        <p:txBody>
          <a:bodyPr wrap="square" lIns="0" tIns="0" rIns="0" bIns="0" rtlCol="0" anchor="ctr"/>
          <a:lstStyle/>
          <a:p>
            <a:pPr marL="0" indent="0" algn="ctr">
              <a:lnSpc>
                <a:spcPts val="4876"/>
              </a:lnSpc>
              <a:buNone/>
            </a:pPr>
            <a:r>
              <a:rPr lang="en-US" sz="4600" dirty="0">
                <a:solidFill>
                  <a:srgbClr val="FFFFFF"/>
                </a:solidFill>
                <a:latin typeface="Georgia" pitchFamily="34" charset="0"/>
                <a:ea typeface="Georgia" pitchFamily="34" charset="-122"/>
                <a:cs typeface="Georgia" pitchFamily="34" charset="-120"/>
              </a:rPr>
              <a:t>Cellular Intelligence</a:t>
            </a:r>
            <a:endParaRPr lang="en-US" sz="4600" dirty="0"/>
          </a:p>
          <a:p>
            <a:pPr marL="0" indent="0" algn="ctr">
              <a:lnSpc>
                <a:spcPts val="4876"/>
              </a:lnSpc>
              <a:buNone/>
            </a:pPr>
            <a:r>
              <a:rPr lang="en-US" sz="4600" dirty="0">
                <a:solidFill>
                  <a:srgbClr val="FFFFFF"/>
                </a:solidFill>
                <a:latin typeface="Georgia" pitchFamily="34" charset="0"/>
                <a:ea typeface="Georgia" pitchFamily="34" charset="-122"/>
                <a:cs typeface="Georgia" pitchFamily="34" charset="-120"/>
              </a:rPr>
              <a:t>Activated.</a:t>
            </a:r>
            <a:endParaRPr lang="en-US" sz="4600" dirty="0"/>
          </a:p>
        </p:txBody>
      </p:sp>
      <p:sp>
        <p:nvSpPr>
          <p:cNvPr id="6" name="Shape 4"/>
          <p:cNvSpPr/>
          <p:nvPr/>
        </p:nvSpPr>
        <p:spPr>
          <a:xfrm>
            <a:off x="5593080" y="4333184"/>
            <a:ext cx="1005840" cy="22860"/>
          </a:xfrm>
          <a:prstGeom prst="rect">
            <a:avLst/>
          </a:prstGeom>
          <a:solidFill>
            <a:srgbClr val="C39E40"/>
          </a:solidFill>
          <a:ln w="12700">
            <a:solidFill>
              <a:srgbClr val="333333"/>
            </a:solidFill>
            <a:prstDash val="solid"/>
          </a:ln>
        </p:spPr>
        <p:txBody>
          <a:bodyPr/>
          <a:lstStyle/>
          <a:p>
            <a:endParaRPr lang="en-US"/>
          </a:p>
        </p:txBody>
      </p:sp>
      <p:sp>
        <p:nvSpPr>
          <p:cNvPr id="7" name="Text 5"/>
          <p:cNvSpPr txBox="1"/>
          <p:nvPr/>
        </p:nvSpPr>
        <p:spPr>
          <a:xfrm>
            <a:off x="838200" y="4644080"/>
            <a:ext cx="10515600" cy="548640"/>
          </a:xfrm>
          <a:prstGeom prst="rect">
            <a:avLst/>
          </a:prstGeom>
          <a:noFill/>
          <a:ln/>
        </p:spPr>
        <p:txBody>
          <a:bodyPr wrap="square" lIns="0" tIns="0" rIns="0" bIns="0" rtlCol="0" anchor="ctr"/>
          <a:lstStyle/>
          <a:p>
            <a:pPr marL="0" indent="0" algn="ctr">
              <a:lnSpc>
                <a:spcPts val="3200"/>
              </a:lnSpc>
              <a:buNone/>
            </a:pPr>
            <a:r>
              <a:rPr lang="en-US" sz="2600" dirty="0">
                <a:solidFill>
                  <a:srgbClr val="C39E40"/>
                </a:solidFill>
                <a:latin typeface="Georgia" pitchFamily="34" charset="0"/>
                <a:ea typeface="Georgia" pitchFamily="34" charset="-122"/>
                <a:cs typeface="Georgia" pitchFamily="34" charset="-120"/>
              </a:rPr>
              <a:t>If you missed the first $2B in sales, do not miss the next 10.</a:t>
            </a:r>
            <a:endParaRPr lang="en-US" sz="2600" dirty="0"/>
          </a:p>
        </p:txBody>
      </p:sp>
      <p:pic>
        <p:nvPicPr>
          <p:cNvPr id="8" name="Picture 7">
            <a:extLst>
              <a:ext uri="{FF2B5EF4-FFF2-40B4-BE49-F238E27FC236}">
                <a16:creationId xmlns:a16="http://schemas.microsoft.com/office/drawing/2014/main" id="{9454D02F-BE66-2C6A-7B90-51DE16CE5980}"/>
              </a:ext>
            </a:extLst>
          </p:cNvPr>
          <p:cNvPicPr>
            <a:picLocks noChangeAspect="1"/>
          </p:cNvPicPr>
          <p:nvPr/>
        </p:nvPicPr>
        <p:blipFill>
          <a:blip r:embed="rId3"/>
          <a:stretch>
            <a:fillRect/>
          </a:stretch>
        </p:blipFill>
        <p:spPr>
          <a:xfrm>
            <a:off x="10753882" y="6355271"/>
            <a:ext cx="1112297" cy="29471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03471"/>
        </a:solidFill>
        <a:effectLst/>
      </p:bgPr>
    </p:bg>
    <p:spTree>
      <p:nvGrpSpPr>
        <p:cNvPr id="1" name=""/>
        <p:cNvGrpSpPr/>
        <p:nvPr/>
      </p:nvGrpSpPr>
      <p:grpSpPr>
        <a:xfrm>
          <a:off x="0" y="0"/>
          <a:ext cx="0" cy="0"/>
          <a:chOff x="0" y="0"/>
          <a:chExt cx="0" cy="0"/>
        </a:xfrm>
      </p:grpSpPr>
      <p:sp>
        <p:nvSpPr>
          <p:cNvPr id="4" name="Text 2"/>
          <p:cNvSpPr txBox="1"/>
          <p:nvPr/>
        </p:nvSpPr>
        <p:spPr>
          <a:xfrm>
            <a:off x="9875520" y="6199632"/>
            <a:ext cx="1463040" cy="310896"/>
          </a:xfrm>
          <a:prstGeom prst="rect">
            <a:avLst/>
          </a:prstGeom>
          <a:noFill/>
          <a:ln/>
        </p:spPr>
        <p:txBody>
          <a:bodyPr wrap="square" lIns="0" tIns="0" rIns="0" bIns="0" rtlCol="0" anchor="ctr"/>
          <a:lstStyle/>
          <a:p>
            <a:pPr marL="0" indent="0" algn="r">
              <a:buNone/>
            </a:pPr>
            <a:r>
              <a:rPr lang="en-US" sz="1500" kern="0" spc="300" dirty="0">
                <a:solidFill>
                  <a:srgbClr val="FFFFFF"/>
                </a:solidFill>
                <a:latin typeface="Arial" pitchFamily="34" charset="0"/>
                <a:ea typeface="Arial" pitchFamily="34" charset="-122"/>
                <a:cs typeface="Arial" pitchFamily="34" charset="-120"/>
              </a:rPr>
              <a:t>ASEA</a:t>
            </a:r>
            <a:endParaRPr lang="en-US" sz="1500" dirty="0"/>
          </a:p>
        </p:txBody>
      </p:sp>
      <p:sp>
        <p:nvSpPr>
          <p:cNvPr id="5" name="Text 3"/>
          <p:cNvSpPr txBox="1"/>
          <p:nvPr/>
        </p:nvSpPr>
        <p:spPr>
          <a:xfrm>
            <a:off x="822960" y="1234440"/>
            <a:ext cx="10515600" cy="812800"/>
          </a:xfrm>
          <a:prstGeom prst="rect">
            <a:avLst/>
          </a:prstGeom>
          <a:noFill/>
          <a:ln/>
        </p:spPr>
        <p:txBody>
          <a:bodyPr wrap="square" lIns="0" tIns="0" rIns="0" bIns="0" rtlCol="0" anchor="ctr"/>
          <a:lstStyle/>
          <a:p>
            <a:pPr marL="0" indent="0" algn="l">
              <a:lnSpc>
                <a:spcPts val="4240"/>
              </a:lnSpc>
              <a:buNone/>
            </a:pPr>
            <a:r>
              <a:rPr lang="en-US" sz="4000" dirty="0">
                <a:solidFill>
                  <a:srgbClr val="FFFFFF"/>
                </a:solidFill>
                <a:latin typeface="Georgia" pitchFamily="34" charset="0"/>
                <a:ea typeface="Georgia" pitchFamily="34" charset="-122"/>
                <a:cs typeface="Georgia" pitchFamily="34" charset="-120"/>
              </a:rPr>
              <a:t>Naturally I said no at first</a:t>
            </a:r>
            <a:endParaRPr lang="en-US" sz="4000" dirty="0"/>
          </a:p>
          <a:p>
            <a:pPr marL="0" indent="0" algn="l">
              <a:lnSpc>
                <a:spcPts val="4240"/>
              </a:lnSpc>
              <a:buNone/>
            </a:pPr>
            <a:r>
              <a:rPr lang="en-US" sz="4000" dirty="0">
                <a:solidFill>
                  <a:srgbClr val="FFFFFF"/>
                </a:solidFill>
                <a:latin typeface="Georgia" pitchFamily="34" charset="0"/>
                <a:ea typeface="Georgia" pitchFamily="34" charset="-122"/>
                <a:cs typeface="Georgia" pitchFamily="34" charset="-120"/>
              </a:rPr>
              <a:t>(I’m a skeptic)</a:t>
            </a:r>
            <a:endParaRPr lang="en-US" sz="4000" dirty="0"/>
          </a:p>
        </p:txBody>
      </p:sp>
      <p:sp>
        <p:nvSpPr>
          <p:cNvPr id="6" name="Shape 4"/>
          <p:cNvSpPr/>
          <p:nvPr/>
        </p:nvSpPr>
        <p:spPr>
          <a:xfrm>
            <a:off x="822960" y="2779514"/>
            <a:ext cx="1005840" cy="22860"/>
          </a:xfrm>
          <a:prstGeom prst="rect">
            <a:avLst/>
          </a:prstGeom>
          <a:solidFill>
            <a:srgbClr val="C39E40"/>
          </a:solidFill>
          <a:ln w="12700">
            <a:solidFill>
              <a:srgbClr val="333333"/>
            </a:solidFill>
            <a:prstDash val="solid"/>
          </a:ln>
        </p:spPr>
        <p:txBody>
          <a:bodyPr/>
          <a:lstStyle/>
          <a:p>
            <a:endParaRPr lang="en-US"/>
          </a:p>
        </p:txBody>
      </p:sp>
      <p:sp>
        <p:nvSpPr>
          <p:cNvPr id="7" name="Shape 5"/>
          <p:cNvSpPr/>
          <p:nvPr/>
        </p:nvSpPr>
        <p:spPr>
          <a:xfrm>
            <a:off x="822960" y="3481832"/>
            <a:ext cx="3395472" cy="2187448"/>
          </a:xfrm>
          <a:prstGeom prst="rect">
            <a:avLst/>
          </a:prstGeom>
          <a:solidFill>
            <a:srgbClr val="00274F"/>
          </a:solidFill>
          <a:ln w="12700">
            <a:solidFill>
              <a:srgbClr val="3A5578"/>
            </a:solidFill>
            <a:prstDash val="solid"/>
          </a:ln>
        </p:spPr>
        <p:txBody>
          <a:bodyPr/>
          <a:lstStyle/>
          <a:p>
            <a:endParaRPr lang="en-US"/>
          </a:p>
        </p:txBody>
      </p:sp>
      <p:sp>
        <p:nvSpPr>
          <p:cNvPr id="8" name="Shape 6"/>
          <p:cNvSpPr/>
          <p:nvPr/>
        </p:nvSpPr>
        <p:spPr>
          <a:xfrm>
            <a:off x="822960" y="3481832"/>
            <a:ext cx="3395472" cy="45720"/>
          </a:xfrm>
          <a:prstGeom prst="rect">
            <a:avLst/>
          </a:prstGeom>
          <a:solidFill>
            <a:srgbClr val="2B71B8"/>
          </a:solidFill>
          <a:ln w="12700">
            <a:solidFill>
              <a:srgbClr val="333333"/>
            </a:solidFill>
            <a:prstDash val="solid"/>
          </a:ln>
        </p:spPr>
        <p:txBody>
          <a:bodyPr/>
          <a:lstStyle/>
          <a:p>
            <a:endParaRPr lang="en-US"/>
          </a:p>
        </p:txBody>
      </p:sp>
      <p:sp>
        <p:nvSpPr>
          <p:cNvPr id="9" name="Text 7"/>
          <p:cNvSpPr txBox="1"/>
          <p:nvPr/>
        </p:nvSpPr>
        <p:spPr>
          <a:xfrm>
            <a:off x="1024128" y="3719576"/>
            <a:ext cx="2993136" cy="292608"/>
          </a:xfrm>
          <a:prstGeom prst="rect">
            <a:avLst/>
          </a:prstGeom>
          <a:noFill/>
          <a:ln/>
        </p:spPr>
        <p:txBody>
          <a:bodyPr wrap="square" lIns="0" tIns="0" rIns="0" bIns="0" rtlCol="0" anchor="ctr"/>
          <a:lstStyle/>
          <a:p>
            <a:pPr marL="0" indent="0">
              <a:lnSpc>
                <a:spcPts val="1485"/>
              </a:lnSpc>
              <a:buNone/>
            </a:pPr>
            <a:r>
              <a:rPr lang="en-US" sz="2000" b="1" kern="0" spc="200" dirty="0">
                <a:solidFill>
                  <a:srgbClr val="2B71B8"/>
                </a:solidFill>
                <a:latin typeface="Arial" pitchFamily="34" charset="0"/>
                <a:ea typeface="Arial" pitchFamily="34" charset="-122"/>
                <a:cs typeface="Arial" pitchFamily="34" charset="-120"/>
              </a:rPr>
              <a:t>01</a:t>
            </a:r>
            <a:endParaRPr lang="en-US" sz="2000" dirty="0"/>
          </a:p>
        </p:txBody>
      </p:sp>
      <p:sp>
        <p:nvSpPr>
          <p:cNvPr id="10" name="Text 8"/>
          <p:cNvSpPr txBox="1"/>
          <p:nvPr/>
        </p:nvSpPr>
        <p:spPr>
          <a:xfrm>
            <a:off x="1054608" y="4204208"/>
            <a:ext cx="2993136" cy="733570"/>
          </a:xfrm>
          <a:prstGeom prst="rect">
            <a:avLst/>
          </a:prstGeom>
          <a:noFill/>
          <a:ln/>
        </p:spPr>
        <p:txBody>
          <a:bodyPr wrap="square" lIns="0" tIns="0" rIns="0" bIns="0" rtlCol="0" anchor="ctr"/>
          <a:lstStyle/>
          <a:p>
            <a:pPr marL="0" indent="0">
              <a:buNone/>
            </a:pPr>
            <a:r>
              <a:rPr lang="en-US" sz="2000" dirty="0">
                <a:solidFill>
                  <a:schemeClr val="bg1"/>
                </a:solidFill>
                <a:latin typeface="Bookman Old Style" panose="02050604050505020204" pitchFamily="18" charset="0"/>
                <a:ea typeface="Arial" pitchFamily="34" charset="-122"/>
                <a:cs typeface="Arial" pitchFamily="34" charset="-120"/>
              </a:rPr>
              <a:t>Is this one of those things?</a:t>
            </a:r>
            <a:endParaRPr lang="en-US" sz="2000" dirty="0">
              <a:solidFill>
                <a:schemeClr val="bg1"/>
              </a:solidFill>
              <a:latin typeface="Bookman Old Style" panose="02050604050505020204" pitchFamily="18" charset="0"/>
            </a:endParaRPr>
          </a:p>
        </p:txBody>
      </p:sp>
      <p:sp>
        <p:nvSpPr>
          <p:cNvPr id="11" name="Shape 9"/>
          <p:cNvSpPr/>
          <p:nvPr/>
        </p:nvSpPr>
        <p:spPr>
          <a:xfrm>
            <a:off x="4383024" y="3481832"/>
            <a:ext cx="3395472" cy="2187448"/>
          </a:xfrm>
          <a:prstGeom prst="rect">
            <a:avLst/>
          </a:prstGeom>
          <a:solidFill>
            <a:srgbClr val="00274F"/>
          </a:solidFill>
          <a:ln w="12700">
            <a:solidFill>
              <a:srgbClr val="3A5578"/>
            </a:solidFill>
            <a:prstDash val="solid"/>
          </a:ln>
        </p:spPr>
        <p:txBody>
          <a:bodyPr/>
          <a:lstStyle/>
          <a:p>
            <a:endParaRPr lang="en-US"/>
          </a:p>
        </p:txBody>
      </p:sp>
      <p:sp>
        <p:nvSpPr>
          <p:cNvPr id="12" name="Shape 10"/>
          <p:cNvSpPr/>
          <p:nvPr/>
        </p:nvSpPr>
        <p:spPr>
          <a:xfrm>
            <a:off x="4383024" y="3481832"/>
            <a:ext cx="3395472" cy="45720"/>
          </a:xfrm>
          <a:prstGeom prst="rect">
            <a:avLst/>
          </a:prstGeom>
          <a:solidFill>
            <a:srgbClr val="00716D"/>
          </a:solidFill>
          <a:ln w="12700">
            <a:solidFill>
              <a:srgbClr val="333333"/>
            </a:solidFill>
            <a:prstDash val="solid"/>
          </a:ln>
        </p:spPr>
        <p:txBody>
          <a:bodyPr/>
          <a:lstStyle/>
          <a:p>
            <a:endParaRPr lang="en-US"/>
          </a:p>
        </p:txBody>
      </p:sp>
      <p:sp>
        <p:nvSpPr>
          <p:cNvPr id="13" name="Text 11"/>
          <p:cNvSpPr txBox="1"/>
          <p:nvPr/>
        </p:nvSpPr>
        <p:spPr>
          <a:xfrm>
            <a:off x="4584192" y="3719576"/>
            <a:ext cx="2993136" cy="292608"/>
          </a:xfrm>
          <a:prstGeom prst="rect">
            <a:avLst/>
          </a:prstGeom>
          <a:noFill/>
          <a:ln/>
        </p:spPr>
        <p:txBody>
          <a:bodyPr wrap="square" lIns="0" tIns="0" rIns="0" bIns="0" rtlCol="0" anchor="ctr"/>
          <a:lstStyle/>
          <a:p>
            <a:pPr marL="0" indent="0">
              <a:lnSpc>
                <a:spcPts val="1485"/>
              </a:lnSpc>
              <a:buNone/>
            </a:pPr>
            <a:r>
              <a:rPr lang="en-US" sz="2000" b="1" kern="0" spc="200" dirty="0">
                <a:solidFill>
                  <a:srgbClr val="00716D"/>
                </a:solidFill>
                <a:latin typeface="Arial" pitchFamily="34" charset="0"/>
                <a:ea typeface="Arial" pitchFamily="34" charset="-122"/>
                <a:cs typeface="Arial" pitchFamily="34" charset="-120"/>
              </a:rPr>
              <a:t>02</a:t>
            </a:r>
            <a:endParaRPr lang="en-US" sz="2000" dirty="0"/>
          </a:p>
        </p:txBody>
      </p:sp>
      <p:sp>
        <p:nvSpPr>
          <p:cNvPr id="14" name="Text 12"/>
          <p:cNvSpPr txBox="1"/>
          <p:nvPr/>
        </p:nvSpPr>
        <p:spPr>
          <a:xfrm>
            <a:off x="4584192" y="4415536"/>
            <a:ext cx="2993136" cy="365760"/>
          </a:xfrm>
          <a:prstGeom prst="rect">
            <a:avLst/>
          </a:prstGeom>
          <a:noFill/>
          <a:ln/>
        </p:spPr>
        <p:txBody>
          <a:bodyPr wrap="square" lIns="0" tIns="0" rIns="0" bIns="0" rtlCol="0" anchor="ctr"/>
          <a:lstStyle/>
          <a:p>
            <a:pPr marL="0" indent="0">
              <a:buNone/>
            </a:pPr>
            <a:r>
              <a:rPr lang="en-US" sz="2200" dirty="0">
                <a:solidFill>
                  <a:srgbClr val="FFFFFF"/>
                </a:solidFill>
                <a:latin typeface="Bookman Old Style" panose="02050604050505020204" pitchFamily="18" charset="0"/>
                <a:ea typeface="Georgia" pitchFamily="34" charset="-122"/>
                <a:cs typeface="Georgia" pitchFamily="34" charset="-120"/>
              </a:rPr>
              <a:t>I am not a salesperson.</a:t>
            </a:r>
            <a:endParaRPr lang="en-US" sz="2200" dirty="0">
              <a:latin typeface="Bookman Old Style" panose="02050604050505020204" pitchFamily="18" charset="0"/>
            </a:endParaRPr>
          </a:p>
        </p:txBody>
      </p:sp>
      <p:sp>
        <p:nvSpPr>
          <p:cNvPr id="15" name="Shape 13"/>
          <p:cNvSpPr/>
          <p:nvPr/>
        </p:nvSpPr>
        <p:spPr>
          <a:xfrm>
            <a:off x="7943088" y="3481832"/>
            <a:ext cx="3395472" cy="2187448"/>
          </a:xfrm>
          <a:prstGeom prst="rect">
            <a:avLst/>
          </a:prstGeom>
          <a:solidFill>
            <a:srgbClr val="00274F"/>
          </a:solidFill>
          <a:ln w="12700">
            <a:solidFill>
              <a:srgbClr val="3A5578"/>
            </a:solidFill>
            <a:prstDash val="solid"/>
          </a:ln>
        </p:spPr>
        <p:txBody>
          <a:bodyPr/>
          <a:lstStyle/>
          <a:p>
            <a:endParaRPr lang="en-US"/>
          </a:p>
        </p:txBody>
      </p:sp>
      <p:sp>
        <p:nvSpPr>
          <p:cNvPr id="16" name="Shape 14"/>
          <p:cNvSpPr/>
          <p:nvPr/>
        </p:nvSpPr>
        <p:spPr>
          <a:xfrm>
            <a:off x="7943088" y="3481832"/>
            <a:ext cx="3395472" cy="45720"/>
          </a:xfrm>
          <a:prstGeom prst="rect">
            <a:avLst/>
          </a:prstGeom>
          <a:solidFill>
            <a:srgbClr val="8A6520"/>
          </a:solidFill>
          <a:ln w="12700">
            <a:solidFill>
              <a:srgbClr val="333333"/>
            </a:solidFill>
            <a:prstDash val="solid"/>
          </a:ln>
        </p:spPr>
        <p:txBody>
          <a:bodyPr/>
          <a:lstStyle/>
          <a:p>
            <a:endParaRPr lang="en-US"/>
          </a:p>
        </p:txBody>
      </p:sp>
      <p:sp>
        <p:nvSpPr>
          <p:cNvPr id="17" name="Text 15"/>
          <p:cNvSpPr txBox="1"/>
          <p:nvPr/>
        </p:nvSpPr>
        <p:spPr>
          <a:xfrm>
            <a:off x="8144256" y="3719576"/>
            <a:ext cx="2993136" cy="292608"/>
          </a:xfrm>
          <a:prstGeom prst="rect">
            <a:avLst/>
          </a:prstGeom>
          <a:noFill/>
          <a:ln/>
        </p:spPr>
        <p:txBody>
          <a:bodyPr wrap="square" lIns="0" tIns="0" rIns="0" bIns="0" rtlCol="0" anchor="ctr"/>
          <a:lstStyle/>
          <a:p>
            <a:pPr marL="0" indent="0">
              <a:lnSpc>
                <a:spcPts val="1485"/>
              </a:lnSpc>
              <a:buNone/>
            </a:pPr>
            <a:r>
              <a:rPr lang="en-US" sz="2000" b="1" kern="0" spc="200" dirty="0">
                <a:solidFill>
                  <a:srgbClr val="8A6520"/>
                </a:solidFill>
                <a:latin typeface="Arial" pitchFamily="34" charset="0"/>
                <a:ea typeface="Arial" pitchFamily="34" charset="-122"/>
                <a:cs typeface="Arial" pitchFamily="34" charset="-120"/>
              </a:rPr>
              <a:t>03</a:t>
            </a:r>
            <a:endParaRPr lang="en-US" sz="2000" dirty="0"/>
          </a:p>
        </p:txBody>
      </p:sp>
      <p:sp>
        <p:nvSpPr>
          <p:cNvPr id="18" name="Text 16"/>
          <p:cNvSpPr txBox="1"/>
          <p:nvPr/>
        </p:nvSpPr>
        <p:spPr>
          <a:xfrm>
            <a:off x="8144256" y="4272262"/>
            <a:ext cx="2993136" cy="365760"/>
          </a:xfrm>
          <a:prstGeom prst="rect">
            <a:avLst/>
          </a:prstGeom>
          <a:noFill/>
          <a:ln/>
        </p:spPr>
        <p:txBody>
          <a:bodyPr wrap="square" lIns="0" tIns="0" rIns="0" bIns="0" rtlCol="0" anchor="ctr"/>
          <a:lstStyle/>
          <a:p>
            <a:pPr marL="0" indent="0">
              <a:lnSpc>
                <a:spcPts val="2970"/>
              </a:lnSpc>
              <a:buNone/>
            </a:pPr>
            <a:r>
              <a:rPr lang="en-US" sz="2000" dirty="0">
                <a:solidFill>
                  <a:srgbClr val="FFFFFF"/>
                </a:solidFill>
                <a:latin typeface="Georgia" pitchFamily="34" charset="0"/>
                <a:ea typeface="Georgia" pitchFamily="34" charset="-122"/>
                <a:cs typeface="Georgia" pitchFamily="34" charset="-120"/>
              </a:rPr>
              <a:t>Who would I even talk to?</a:t>
            </a:r>
            <a:endParaRPr lang="en-US"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4" name="Text 2"/>
          <p:cNvSpPr txBox="1"/>
          <p:nvPr/>
        </p:nvSpPr>
        <p:spPr>
          <a:xfrm>
            <a:off x="9875520" y="6199632"/>
            <a:ext cx="1463040" cy="310896"/>
          </a:xfrm>
          <a:prstGeom prst="rect">
            <a:avLst/>
          </a:prstGeom>
          <a:noFill/>
          <a:ln/>
        </p:spPr>
        <p:txBody>
          <a:bodyPr wrap="square" lIns="0" tIns="0" rIns="0" bIns="0" rtlCol="0" anchor="ctr"/>
          <a:lstStyle/>
          <a:p>
            <a:pPr marL="0" indent="0" algn="r">
              <a:buNone/>
            </a:pPr>
            <a:r>
              <a:rPr lang="en-US" sz="1500" kern="0" spc="300" dirty="0">
                <a:solidFill>
                  <a:srgbClr val="003471"/>
                </a:solidFill>
                <a:latin typeface="Arial" pitchFamily="34" charset="0"/>
                <a:ea typeface="Arial" pitchFamily="34" charset="-122"/>
                <a:cs typeface="Arial" pitchFamily="34" charset="-120"/>
              </a:rPr>
              <a:t>ASEA</a:t>
            </a:r>
            <a:endParaRPr lang="en-US" sz="1500" dirty="0"/>
          </a:p>
        </p:txBody>
      </p:sp>
      <p:sp>
        <p:nvSpPr>
          <p:cNvPr id="5" name="Text 3"/>
          <p:cNvSpPr txBox="1"/>
          <p:nvPr/>
        </p:nvSpPr>
        <p:spPr>
          <a:xfrm>
            <a:off x="822960" y="1234440"/>
            <a:ext cx="10515600" cy="812800"/>
          </a:xfrm>
          <a:prstGeom prst="rect">
            <a:avLst/>
          </a:prstGeom>
          <a:noFill/>
          <a:ln/>
        </p:spPr>
        <p:txBody>
          <a:bodyPr wrap="square" lIns="0" tIns="0" rIns="0" bIns="0" rtlCol="0" anchor="ctr"/>
          <a:lstStyle/>
          <a:p>
            <a:pPr marL="0" indent="0" algn="l">
              <a:lnSpc>
                <a:spcPts val="4240"/>
              </a:lnSpc>
              <a:buNone/>
            </a:pPr>
            <a:r>
              <a:rPr lang="en-US" sz="4000" dirty="0">
                <a:solidFill>
                  <a:srgbClr val="003471"/>
                </a:solidFill>
                <a:latin typeface="Georgia" pitchFamily="34" charset="0"/>
                <a:ea typeface="Georgia" pitchFamily="34" charset="-122"/>
                <a:cs typeface="Georgia" pitchFamily="34" charset="-120"/>
              </a:rPr>
              <a:t>Then, without realizing it,</a:t>
            </a:r>
            <a:endParaRPr lang="en-US" sz="4000" dirty="0"/>
          </a:p>
          <a:p>
            <a:pPr marL="0" indent="0" algn="l">
              <a:lnSpc>
                <a:spcPts val="4240"/>
              </a:lnSpc>
              <a:buNone/>
            </a:pPr>
            <a:r>
              <a:rPr lang="en-US" sz="4000" dirty="0">
                <a:solidFill>
                  <a:srgbClr val="003471"/>
                </a:solidFill>
                <a:latin typeface="Georgia" pitchFamily="34" charset="0"/>
                <a:ea typeface="Georgia" pitchFamily="34" charset="-122"/>
                <a:cs typeface="Georgia" pitchFamily="34" charset="-120"/>
              </a:rPr>
              <a:t>things changed for me.</a:t>
            </a:r>
            <a:endParaRPr lang="en-US" sz="4000" dirty="0"/>
          </a:p>
        </p:txBody>
      </p:sp>
      <p:sp>
        <p:nvSpPr>
          <p:cNvPr id="6" name="Shape 4"/>
          <p:cNvSpPr/>
          <p:nvPr/>
        </p:nvSpPr>
        <p:spPr>
          <a:xfrm>
            <a:off x="822960" y="3024632"/>
            <a:ext cx="1005840" cy="22860"/>
          </a:xfrm>
          <a:prstGeom prst="rect">
            <a:avLst/>
          </a:prstGeom>
          <a:solidFill>
            <a:srgbClr val="8A6520"/>
          </a:solidFill>
          <a:ln w="12700">
            <a:solidFill>
              <a:srgbClr val="333333"/>
            </a:solidFill>
            <a:prstDash val="solid"/>
          </a:ln>
        </p:spPr>
        <p:txBody>
          <a:bodyPr/>
          <a:lstStyle/>
          <a:p>
            <a:endParaRPr lang="en-US"/>
          </a:p>
        </p:txBody>
      </p:sp>
      <p:sp>
        <p:nvSpPr>
          <p:cNvPr id="7" name="Shape 5"/>
          <p:cNvSpPr/>
          <p:nvPr/>
        </p:nvSpPr>
        <p:spPr>
          <a:xfrm>
            <a:off x="822960" y="3481832"/>
            <a:ext cx="2505456" cy="2187448"/>
          </a:xfrm>
          <a:prstGeom prst="rect">
            <a:avLst/>
          </a:prstGeom>
          <a:solidFill>
            <a:srgbClr val="F4F7FA"/>
          </a:solidFill>
          <a:ln w="12700">
            <a:solidFill>
              <a:srgbClr val="D3DEE9"/>
            </a:solidFill>
            <a:prstDash val="solid"/>
          </a:ln>
        </p:spPr>
        <p:txBody>
          <a:bodyPr/>
          <a:lstStyle/>
          <a:p>
            <a:endParaRPr lang="en-US"/>
          </a:p>
        </p:txBody>
      </p:sp>
      <p:sp>
        <p:nvSpPr>
          <p:cNvPr id="8" name="Shape 6"/>
          <p:cNvSpPr/>
          <p:nvPr/>
        </p:nvSpPr>
        <p:spPr>
          <a:xfrm>
            <a:off x="822960" y="3481832"/>
            <a:ext cx="2505456" cy="45720"/>
          </a:xfrm>
          <a:prstGeom prst="rect">
            <a:avLst/>
          </a:prstGeom>
          <a:solidFill>
            <a:srgbClr val="2B71B8"/>
          </a:solidFill>
          <a:ln w="12700">
            <a:solidFill>
              <a:srgbClr val="333333"/>
            </a:solidFill>
            <a:prstDash val="solid"/>
          </a:ln>
        </p:spPr>
        <p:txBody>
          <a:bodyPr/>
          <a:lstStyle/>
          <a:p>
            <a:endParaRPr lang="en-US"/>
          </a:p>
        </p:txBody>
      </p:sp>
      <p:sp>
        <p:nvSpPr>
          <p:cNvPr id="9" name="Text 7"/>
          <p:cNvSpPr txBox="1"/>
          <p:nvPr/>
        </p:nvSpPr>
        <p:spPr>
          <a:xfrm>
            <a:off x="1024128" y="3719576"/>
            <a:ext cx="2103120" cy="292608"/>
          </a:xfrm>
          <a:prstGeom prst="rect">
            <a:avLst/>
          </a:prstGeom>
          <a:noFill/>
          <a:ln/>
        </p:spPr>
        <p:txBody>
          <a:bodyPr wrap="square" lIns="0" tIns="0" rIns="0" bIns="0" rtlCol="0" anchor="ctr"/>
          <a:lstStyle/>
          <a:p>
            <a:pPr marL="0" indent="0">
              <a:lnSpc>
                <a:spcPts val="1485"/>
              </a:lnSpc>
              <a:buNone/>
            </a:pPr>
            <a:r>
              <a:rPr lang="en-US" sz="1100" b="1" kern="0" spc="200" dirty="0">
                <a:solidFill>
                  <a:srgbClr val="2B71B8"/>
                </a:solidFill>
                <a:latin typeface="Arial" pitchFamily="34" charset="0"/>
                <a:ea typeface="Arial" pitchFamily="34" charset="-122"/>
                <a:cs typeface="Arial" pitchFamily="34" charset="-120"/>
              </a:rPr>
              <a:t>01</a:t>
            </a:r>
            <a:endParaRPr lang="en-US" sz="1100" dirty="0"/>
          </a:p>
        </p:txBody>
      </p:sp>
      <p:sp>
        <p:nvSpPr>
          <p:cNvPr id="10" name="Text 8"/>
          <p:cNvSpPr txBox="1"/>
          <p:nvPr/>
        </p:nvSpPr>
        <p:spPr>
          <a:xfrm>
            <a:off x="1024128" y="4121912"/>
            <a:ext cx="2103120" cy="365760"/>
          </a:xfrm>
          <a:prstGeom prst="rect">
            <a:avLst/>
          </a:prstGeom>
          <a:noFill/>
          <a:ln/>
        </p:spPr>
        <p:txBody>
          <a:bodyPr wrap="square" lIns="0" tIns="0" rIns="0" bIns="0" rtlCol="0" anchor="ctr"/>
          <a:lstStyle/>
          <a:p>
            <a:pPr marL="0" indent="0">
              <a:lnSpc>
                <a:spcPts val="2970"/>
              </a:lnSpc>
              <a:buNone/>
            </a:pPr>
            <a:r>
              <a:rPr lang="en-US" sz="2200" dirty="0">
                <a:solidFill>
                  <a:srgbClr val="003471"/>
                </a:solidFill>
                <a:latin typeface="Georgia" pitchFamily="34" charset="0"/>
                <a:ea typeface="Georgia" pitchFamily="34" charset="-122"/>
                <a:cs typeface="Georgia" pitchFamily="34" charset="-120"/>
              </a:rPr>
              <a:t>How I feel</a:t>
            </a:r>
            <a:endParaRPr lang="en-US" sz="2200" dirty="0"/>
          </a:p>
        </p:txBody>
      </p:sp>
      <p:sp>
        <p:nvSpPr>
          <p:cNvPr id="11" name="Shape 9"/>
          <p:cNvSpPr/>
          <p:nvPr/>
        </p:nvSpPr>
        <p:spPr>
          <a:xfrm>
            <a:off x="3493008" y="3481832"/>
            <a:ext cx="2505456" cy="2187448"/>
          </a:xfrm>
          <a:prstGeom prst="rect">
            <a:avLst/>
          </a:prstGeom>
          <a:solidFill>
            <a:srgbClr val="F4F7FA"/>
          </a:solidFill>
          <a:ln w="12700">
            <a:solidFill>
              <a:srgbClr val="D3DEE9"/>
            </a:solidFill>
            <a:prstDash val="solid"/>
          </a:ln>
        </p:spPr>
        <p:txBody>
          <a:bodyPr/>
          <a:lstStyle/>
          <a:p>
            <a:endParaRPr lang="en-US"/>
          </a:p>
        </p:txBody>
      </p:sp>
      <p:sp>
        <p:nvSpPr>
          <p:cNvPr id="12" name="Shape 10"/>
          <p:cNvSpPr/>
          <p:nvPr/>
        </p:nvSpPr>
        <p:spPr>
          <a:xfrm>
            <a:off x="3493008" y="3481832"/>
            <a:ext cx="2505456" cy="45720"/>
          </a:xfrm>
          <a:prstGeom prst="rect">
            <a:avLst/>
          </a:prstGeom>
          <a:solidFill>
            <a:srgbClr val="00716D"/>
          </a:solidFill>
          <a:ln w="12700">
            <a:solidFill>
              <a:srgbClr val="333333"/>
            </a:solidFill>
            <a:prstDash val="solid"/>
          </a:ln>
        </p:spPr>
        <p:txBody>
          <a:bodyPr/>
          <a:lstStyle/>
          <a:p>
            <a:endParaRPr lang="en-US"/>
          </a:p>
        </p:txBody>
      </p:sp>
      <p:sp>
        <p:nvSpPr>
          <p:cNvPr id="13" name="Text 11"/>
          <p:cNvSpPr txBox="1"/>
          <p:nvPr/>
        </p:nvSpPr>
        <p:spPr>
          <a:xfrm>
            <a:off x="3694176" y="3719576"/>
            <a:ext cx="2103120" cy="292608"/>
          </a:xfrm>
          <a:prstGeom prst="rect">
            <a:avLst/>
          </a:prstGeom>
          <a:noFill/>
          <a:ln/>
        </p:spPr>
        <p:txBody>
          <a:bodyPr wrap="square" lIns="0" tIns="0" rIns="0" bIns="0" rtlCol="0" anchor="ctr"/>
          <a:lstStyle/>
          <a:p>
            <a:pPr marL="0" indent="0">
              <a:lnSpc>
                <a:spcPts val="1485"/>
              </a:lnSpc>
              <a:buNone/>
            </a:pPr>
            <a:r>
              <a:rPr lang="en-US" sz="1100" b="1" kern="0" spc="200" dirty="0">
                <a:solidFill>
                  <a:srgbClr val="00716D"/>
                </a:solidFill>
                <a:latin typeface="Arial" pitchFamily="34" charset="0"/>
                <a:ea typeface="Arial" pitchFamily="34" charset="-122"/>
                <a:cs typeface="Arial" pitchFamily="34" charset="-120"/>
              </a:rPr>
              <a:t>02</a:t>
            </a:r>
            <a:endParaRPr lang="en-US" sz="1100" dirty="0"/>
          </a:p>
        </p:txBody>
      </p:sp>
      <p:sp>
        <p:nvSpPr>
          <p:cNvPr id="14" name="Text 12"/>
          <p:cNvSpPr txBox="1"/>
          <p:nvPr/>
        </p:nvSpPr>
        <p:spPr>
          <a:xfrm>
            <a:off x="3694176" y="4121912"/>
            <a:ext cx="2103120" cy="365760"/>
          </a:xfrm>
          <a:prstGeom prst="rect">
            <a:avLst/>
          </a:prstGeom>
          <a:noFill/>
          <a:ln/>
        </p:spPr>
        <p:txBody>
          <a:bodyPr wrap="square" lIns="0" tIns="0" rIns="0" bIns="0" rtlCol="0" anchor="ctr"/>
          <a:lstStyle/>
          <a:p>
            <a:pPr marL="0" indent="0">
              <a:lnSpc>
                <a:spcPts val="2970"/>
              </a:lnSpc>
              <a:buNone/>
            </a:pPr>
            <a:r>
              <a:rPr lang="en-US" sz="2200" dirty="0">
                <a:solidFill>
                  <a:srgbClr val="003471"/>
                </a:solidFill>
                <a:latin typeface="Georgia" pitchFamily="34" charset="0"/>
                <a:ea typeface="Georgia" pitchFamily="34" charset="-122"/>
                <a:cs typeface="Georgia" pitchFamily="34" charset="-120"/>
              </a:rPr>
              <a:t>Who I know</a:t>
            </a:r>
            <a:endParaRPr lang="en-US" sz="2200" dirty="0"/>
          </a:p>
        </p:txBody>
      </p:sp>
      <p:sp>
        <p:nvSpPr>
          <p:cNvPr id="15" name="Shape 13"/>
          <p:cNvSpPr/>
          <p:nvPr/>
        </p:nvSpPr>
        <p:spPr>
          <a:xfrm>
            <a:off x="6163056" y="3481832"/>
            <a:ext cx="2505456" cy="2187448"/>
          </a:xfrm>
          <a:prstGeom prst="rect">
            <a:avLst/>
          </a:prstGeom>
          <a:solidFill>
            <a:srgbClr val="F4F7FA"/>
          </a:solidFill>
          <a:ln w="12700">
            <a:solidFill>
              <a:srgbClr val="D3DEE9"/>
            </a:solidFill>
            <a:prstDash val="solid"/>
          </a:ln>
        </p:spPr>
        <p:txBody>
          <a:bodyPr/>
          <a:lstStyle/>
          <a:p>
            <a:endParaRPr lang="en-US"/>
          </a:p>
        </p:txBody>
      </p:sp>
      <p:sp>
        <p:nvSpPr>
          <p:cNvPr id="16" name="Shape 14"/>
          <p:cNvSpPr/>
          <p:nvPr/>
        </p:nvSpPr>
        <p:spPr>
          <a:xfrm>
            <a:off x="6163056" y="3481832"/>
            <a:ext cx="2505456" cy="45720"/>
          </a:xfrm>
          <a:prstGeom prst="rect">
            <a:avLst/>
          </a:prstGeom>
          <a:solidFill>
            <a:srgbClr val="8A6520"/>
          </a:solidFill>
          <a:ln w="12700">
            <a:solidFill>
              <a:srgbClr val="333333"/>
            </a:solidFill>
            <a:prstDash val="solid"/>
          </a:ln>
        </p:spPr>
        <p:txBody>
          <a:bodyPr/>
          <a:lstStyle/>
          <a:p>
            <a:endParaRPr lang="en-US"/>
          </a:p>
        </p:txBody>
      </p:sp>
      <p:sp>
        <p:nvSpPr>
          <p:cNvPr id="17" name="Text 15"/>
          <p:cNvSpPr txBox="1"/>
          <p:nvPr/>
        </p:nvSpPr>
        <p:spPr>
          <a:xfrm>
            <a:off x="6364224" y="3719576"/>
            <a:ext cx="2103120" cy="292608"/>
          </a:xfrm>
          <a:prstGeom prst="rect">
            <a:avLst/>
          </a:prstGeom>
          <a:noFill/>
          <a:ln/>
        </p:spPr>
        <p:txBody>
          <a:bodyPr wrap="square" lIns="0" tIns="0" rIns="0" bIns="0" rtlCol="0" anchor="ctr"/>
          <a:lstStyle/>
          <a:p>
            <a:pPr marL="0" indent="0">
              <a:lnSpc>
                <a:spcPts val="1485"/>
              </a:lnSpc>
              <a:buNone/>
            </a:pPr>
            <a:r>
              <a:rPr lang="en-US" sz="1100" b="1" kern="0" spc="200" dirty="0">
                <a:solidFill>
                  <a:srgbClr val="8A6520"/>
                </a:solidFill>
                <a:latin typeface="Arial" pitchFamily="34" charset="0"/>
                <a:ea typeface="Arial" pitchFamily="34" charset="-122"/>
                <a:cs typeface="Arial" pitchFamily="34" charset="-120"/>
              </a:rPr>
              <a:t>03</a:t>
            </a:r>
            <a:endParaRPr lang="en-US" sz="1100" dirty="0"/>
          </a:p>
        </p:txBody>
      </p:sp>
      <p:sp>
        <p:nvSpPr>
          <p:cNvPr id="18" name="Text 16"/>
          <p:cNvSpPr txBox="1"/>
          <p:nvPr/>
        </p:nvSpPr>
        <p:spPr>
          <a:xfrm>
            <a:off x="6364224" y="4121912"/>
            <a:ext cx="2103120" cy="365760"/>
          </a:xfrm>
          <a:prstGeom prst="rect">
            <a:avLst/>
          </a:prstGeom>
          <a:noFill/>
          <a:ln/>
        </p:spPr>
        <p:txBody>
          <a:bodyPr wrap="square" lIns="0" tIns="0" rIns="0" bIns="0" rtlCol="0" anchor="ctr"/>
          <a:lstStyle/>
          <a:p>
            <a:pPr marL="0" indent="0">
              <a:lnSpc>
                <a:spcPts val="2970"/>
              </a:lnSpc>
              <a:buNone/>
            </a:pPr>
            <a:r>
              <a:rPr lang="en-US" sz="2200" dirty="0">
                <a:solidFill>
                  <a:srgbClr val="003471"/>
                </a:solidFill>
                <a:latin typeface="Georgia" pitchFamily="34" charset="0"/>
                <a:ea typeface="Georgia" pitchFamily="34" charset="-122"/>
                <a:cs typeface="Georgia" pitchFamily="34" charset="-120"/>
              </a:rPr>
              <a:t>What I can do</a:t>
            </a:r>
            <a:endParaRPr lang="en-US" sz="2200" dirty="0"/>
          </a:p>
        </p:txBody>
      </p:sp>
      <p:sp>
        <p:nvSpPr>
          <p:cNvPr id="19" name="Shape 17"/>
          <p:cNvSpPr/>
          <p:nvPr/>
        </p:nvSpPr>
        <p:spPr>
          <a:xfrm>
            <a:off x="8833104" y="3481832"/>
            <a:ext cx="2505456" cy="2187448"/>
          </a:xfrm>
          <a:prstGeom prst="rect">
            <a:avLst/>
          </a:prstGeom>
          <a:solidFill>
            <a:srgbClr val="F4F7FA"/>
          </a:solidFill>
          <a:ln w="12700">
            <a:solidFill>
              <a:srgbClr val="D3DEE9"/>
            </a:solidFill>
            <a:prstDash val="solid"/>
          </a:ln>
        </p:spPr>
        <p:txBody>
          <a:bodyPr/>
          <a:lstStyle/>
          <a:p>
            <a:endParaRPr lang="en-US"/>
          </a:p>
        </p:txBody>
      </p:sp>
      <p:sp>
        <p:nvSpPr>
          <p:cNvPr id="20" name="Shape 18"/>
          <p:cNvSpPr/>
          <p:nvPr/>
        </p:nvSpPr>
        <p:spPr>
          <a:xfrm>
            <a:off x="8833104" y="3481832"/>
            <a:ext cx="2505456" cy="45720"/>
          </a:xfrm>
          <a:prstGeom prst="rect">
            <a:avLst/>
          </a:prstGeom>
          <a:solidFill>
            <a:srgbClr val="66449B"/>
          </a:solidFill>
          <a:ln w="12700">
            <a:solidFill>
              <a:srgbClr val="333333"/>
            </a:solidFill>
            <a:prstDash val="solid"/>
          </a:ln>
        </p:spPr>
        <p:txBody>
          <a:bodyPr/>
          <a:lstStyle/>
          <a:p>
            <a:endParaRPr lang="en-US"/>
          </a:p>
        </p:txBody>
      </p:sp>
      <p:sp>
        <p:nvSpPr>
          <p:cNvPr id="21" name="Text 19"/>
          <p:cNvSpPr txBox="1"/>
          <p:nvPr/>
        </p:nvSpPr>
        <p:spPr>
          <a:xfrm>
            <a:off x="9034272" y="3719576"/>
            <a:ext cx="2103120" cy="292608"/>
          </a:xfrm>
          <a:prstGeom prst="rect">
            <a:avLst/>
          </a:prstGeom>
          <a:noFill/>
          <a:ln/>
        </p:spPr>
        <p:txBody>
          <a:bodyPr wrap="square" lIns="0" tIns="0" rIns="0" bIns="0" rtlCol="0" anchor="ctr"/>
          <a:lstStyle/>
          <a:p>
            <a:pPr marL="0" indent="0">
              <a:lnSpc>
                <a:spcPts val="1485"/>
              </a:lnSpc>
              <a:buNone/>
            </a:pPr>
            <a:r>
              <a:rPr lang="en-US" sz="1100" b="1" kern="0" spc="200" dirty="0">
                <a:solidFill>
                  <a:srgbClr val="66449B"/>
                </a:solidFill>
                <a:latin typeface="Arial" pitchFamily="34" charset="0"/>
                <a:ea typeface="Arial" pitchFamily="34" charset="-122"/>
                <a:cs typeface="Arial" pitchFamily="34" charset="-120"/>
              </a:rPr>
              <a:t>04</a:t>
            </a:r>
            <a:endParaRPr lang="en-US" sz="1100" dirty="0"/>
          </a:p>
        </p:txBody>
      </p:sp>
      <p:sp>
        <p:nvSpPr>
          <p:cNvPr id="22" name="Text 20"/>
          <p:cNvSpPr txBox="1"/>
          <p:nvPr/>
        </p:nvSpPr>
        <p:spPr>
          <a:xfrm>
            <a:off x="9034272" y="4121912"/>
            <a:ext cx="2103120" cy="365760"/>
          </a:xfrm>
          <a:prstGeom prst="rect">
            <a:avLst/>
          </a:prstGeom>
          <a:noFill/>
          <a:ln/>
        </p:spPr>
        <p:txBody>
          <a:bodyPr wrap="square" lIns="0" tIns="0" rIns="0" bIns="0" rtlCol="0" anchor="ctr"/>
          <a:lstStyle/>
          <a:p>
            <a:pPr marL="0" indent="0">
              <a:lnSpc>
                <a:spcPts val="2970"/>
              </a:lnSpc>
              <a:buNone/>
            </a:pPr>
            <a:r>
              <a:rPr lang="en-US" sz="2200" dirty="0">
                <a:solidFill>
                  <a:srgbClr val="003471"/>
                </a:solidFill>
                <a:latin typeface="Georgia" pitchFamily="34" charset="0"/>
                <a:ea typeface="Georgia" pitchFamily="34" charset="-122"/>
                <a:cs typeface="Georgia" pitchFamily="34" charset="-120"/>
              </a:rPr>
              <a:t>What I am building</a:t>
            </a:r>
            <a:endParaRPr lang="en-US" sz="2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03471"/>
        </a:solidFill>
        <a:effectLst/>
      </p:bgPr>
    </p:bg>
    <p:spTree>
      <p:nvGrpSpPr>
        <p:cNvPr id="1" name=""/>
        <p:cNvGrpSpPr/>
        <p:nvPr/>
      </p:nvGrpSpPr>
      <p:grpSpPr>
        <a:xfrm>
          <a:off x="0" y="0"/>
          <a:ext cx="0" cy="0"/>
          <a:chOff x="0" y="0"/>
          <a:chExt cx="0" cy="0"/>
        </a:xfrm>
      </p:grpSpPr>
      <p:sp>
        <p:nvSpPr>
          <p:cNvPr id="5" name="Text 3"/>
          <p:cNvSpPr txBox="1"/>
          <p:nvPr/>
        </p:nvSpPr>
        <p:spPr>
          <a:xfrm>
            <a:off x="822960" y="1234440"/>
            <a:ext cx="10515600" cy="690880"/>
          </a:xfrm>
          <a:prstGeom prst="rect">
            <a:avLst/>
          </a:prstGeom>
          <a:noFill/>
          <a:ln/>
        </p:spPr>
        <p:txBody>
          <a:bodyPr wrap="square" lIns="0" tIns="0" rIns="0" bIns="0" rtlCol="0" anchor="ctr"/>
          <a:lstStyle/>
          <a:p>
            <a:pPr marL="0" indent="0" algn="l">
              <a:buNone/>
            </a:pPr>
            <a:r>
              <a:rPr lang="en-US" sz="4000" dirty="0">
                <a:solidFill>
                  <a:srgbClr val="FFFFFF"/>
                </a:solidFill>
                <a:latin typeface="Georgia" pitchFamily="34" charset="0"/>
                <a:ea typeface="Georgia" pitchFamily="34" charset="-122"/>
                <a:cs typeface="Georgia" pitchFamily="34" charset="-120"/>
              </a:rPr>
              <a:t>But you don’t have to take my word for it…</a:t>
            </a:r>
            <a:endParaRPr lang="en-US" sz="4000" dirty="0"/>
          </a:p>
          <a:p>
            <a:pPr marL="0" indent="0" algn="l">
              <a:buNone/>
            </a:pPr>
            <a:r>
              <a:rPr lang="en-US" sz="4000" dirty="0">
                <a:solidFill>
                  <a:srgbClr val="FFFFFF"/>
                </a:solidFill>
                <a:latin typeface="Georgia" pitchFamily="34" charset="0"/>
                <a:ea typeface="Georgia" pitchFamily="34" charset="-122"/>
                <a:cs typeface="Georgia" pitchFamily="34" charset="-120"/>
              </a:rPr>
              <a:t>hear about it from someone else.</a:t>
            </a:r>
            <a:endParaRPr lang="en-US" sz="4000" dirty="0"/>
          </a:p>
        </p:txBody>
      </p:sp>
      <p:sp>
        <p:nvSpPr>
          <p:cNvPr id="6" name="Shape 4"/>
          <p:cNvSpPr/>
          <p:nvPr/>
        </p:nvSpPr>
        <p:spPr>
          <a:xfrm>
            <a:off x="822960" y="2780792"/>
            <a:ext cx="1005840" cy="22860"/>
          </a:xfrm>
          <a:prstGeom prst="rect">
            <a:avLst/>
          </a:prstGeom>
          <a:solidFill>
            <a:srgbClr val="C39E40"/>
          </a:solidFill>
          <a:ln w="12700">
            <a:solidFill>
              <a:srgbClr val="333333"/>
            </a:solidFill>
            <a:prstDash val="solid"/>
          </a:ln>
        </p:spPr>
        <p:txBody>
          <a:bodyPr/>
          <a:lstStyle/>
          <a:p>
            <a:endParaRPr lang="en-US"/>
          </a:p>
        </p:txBody>
      </p:sp>
      <p:sp>
        <p:nvSpPr>
          <p:cNvPr id="7" name="Text 5"/>
          <p:cNvSpPr txBox="1"/>
          <p:nvPr/>
        </p:nvSpPr>
        <p:spPr>
          <a:xfrm>
            <a:off x="822960" y="3091688"/>
            <a:ext cx="10223412" cy="347472"/>
          </a:xfrm>
          <a:prstGeom prst="rect">
            <a:avLst/>
          </a:prstGeom>
          <a:noFill/>
          <a:ln/>
        </p:spPr>
        <p:txBody>
          <a:bodyPr wrap="square" lIns="0" tIns="0" rIns="0" bIns="0" rtlCol="0" anchor="ctr"/>
          <a:lstStyle/>
          <a:p>
            <a:pPr marL="0" indent="0" algn="l">
              <a:buNone/>
            </a:pPr>
            <a:r>
              <a:rPr lang="en-US" sz="2800" dirty="0">
                <a:solidFill>
                  <a:srgbClr val="C6D0DC"/>
                </a:solidFill>
                <a:latin typeface="Arial" pitchFamily="34" charset="0"/>
                <a:ea typeface="Arial" pitchFamily="34" charset="-122"/>
                <a:cs typeface="Arial" pitchFamily="34" charset="-120"/>
              </a:rPr>
              <a:t>It is ok. I did not either.</a:t>
            </a:r>
            <a:endParaRPr lang="en-US" sz="2800" dirty="0"/>
          </a:p>
        </p:txBody>
      </p:sp>
      <p:sp>
        <p:nvSpPr>
          <p:cNvPr id="8" name="Text 6"/>
          <p:cNvSpPr txBox="1"/>
          <p:nvPr/>
        </p:nvSpPr>
        <p:spPr>
          <a:xfrm>
            <a:off x="822960" y="3567176"/>
            <a:ext cx="10223412" cy="621792"/>
          </a:xfrm>
          <a:prstGeom prst="rect">
            <a:avLst/>
          </a:prstGeom>
          <a:noFill/>
          <a:ln/>
        </p:spPr>
        <p:txBody>
          <a:bodyPr wrap="square" lIns="0" tIns="0" rIns="0" bIns="0" rtlCol="0" anchor="ctr"/>
          <a:lstStyle/>
          <a:p>
            <a:pPr marL="0" indent="0" algn="l">
              <a:buNone/>
            </a:pPr>
            <a:r>
              <a:rPr lang="en-US" sz="2800" dirty="0">
                <a:solidFill>
                  <a:srgbClr val="C6D0DC"/>
                </a:solidFill>
                <a:latin typeface="Arial" pitchFamily="34" charset="0"/>
                <a:ea typeface="Arial" pitchFamily="34" charset="-122"/>
                <a:cs typeface="Arial" pitchFamily="34" charset="-120"/>
              </a:rPr>
              <a:t>It snuck up on me. I had built it into my life and it all started feeling better.</a:t>
            </a:r>
            <a:endParaRPr lang="en-US" sz="2800" dirty="0"/>
          </a:p>
        </p:txBody>
      </p:sp>
      <p:pic>
        <p:nvPicPr>
          <p:cNvPr id="9" name="Picture 8">
            <a:extLst>
              <a:ext uri="{FF2B5EF4-FFF2-40B4-BE49-F238E27FC236}">
                <a16:creationId xmlns:a16="http://schemas.microsoft.com/office/drawing/2014/main" id="{6300CEDE-FDAC-59D1-1D1A-2603A00402A2}"/>
              </a:ext>
            </a:extLst>
          </p:cNvPr>
          <p:cNvPicPr>
            <a:picLocks noChangeAspect="1"/>
          </p:cNvPicPr>
          <p:nvPr/>
        </p:nvPicPr>
        <p:blipFill>
          <a:blip r:embed="rId3"/>
          <a:stretch>
            <a:fillRect/>
          </a:stretch>
        </p:blipFill>
        <p:spPr>
          <a:xfrm>
            <a:off x="10753882" y="6355271"/>
            <a:ext cx="1112297" cy="29471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00000"/>
        </a:solidFill>
        <a:effectLst/>
      </p:bgPr>
    </p:bg>
    <p:spTree>
      <p:nvGrpSpPr>
        <p:cNvPr id="1" name=""/>
        <p:cNvGrpSpPr/>
        <p:nvPr/>
      </p:nvGrpSpPr>
      <p:grpSpPr>
        <a:xfrm>
          <a:off x="0" y="0"/>
          <a:ext cx="0" cy="0"/>
          <a:chOff x="0" y="0"/>
          <a:chExt cx="0" cy="0"/>
        </a:xfrm>
      </p:grpSpPr>
      <p:sp>
        <p:nvSpPr>
          <p:cNvPr id="3" name="Text 1"/>
          <p:cNvSpPr txBox="1"/>
          <p:nvPr/>
        </p:nvSpPr>
        <p:spPr>
          <a:xfrm>
            <a:off x="9875520" y="6199632"/>
            <a:ext cx="1463040" cy="310896"/>
          </a:xfrm>
          <a:prstGeom prst="rect">
            <a:avLst/>
          </a:prstGeom>
          <a:noFill/>
          <a:ln/>
        </p:spPr>
        <p:txBody>
          <a:bodyPr wrap="square" lIns="0" tIns="0" rIns="0" bIns="0" rtlCol="0" anchor="ctr"/>
          <a:lstStyle/>
          <a:p>
            <a:pPr marL="0" indent="0" algn="r">
              <a:buNone/>
            </a:pPr>
            <a:r>
              <a:rPr lang="en-US" sz="1500" kern="0" spc="300" dirty="0">
                <a:solidFill>
                  <a:srgbClr val="003471"/>
                </a:solidFill>
                <a:latin typeface="Arial" pitchFamily="34" charset="0"/>
                <a:ea typeface="Arial" pitchFamily="34" charset="-122"/>
                <a:cs typeface="Arial" pitchFamily="34" charset="-120"/>
              </a:rPr>
              <a:t>ASEA</a:t>
            </a:r>
            <a:endParaRPr lang="en-US" sz="1500" dirty="0"/>
          </a:p>
        </p:txBody>
      </p:sp>
      <p:sp>
        <p:nvSpPr>
          <p:cNvPr id="4" name="Text 2"/>
          <p:cNvSpPr txBox="1"/>
          <p:nvPr/>
        </p:nvSpPr>
        <p:spPr>
          <a:xfrm>
            <a:off x="822960" y="3063240"/>
            <a:ext cx="10515600" cy="731520"/>
          </a:xfrm>
          <a:prstGeom prst="rect">
            <a:avLst/>
          </a:prstGeom>
          <a:noFill/>
          <a:ln/>
        </p:spPr>
        <p:txBody>
          <a:bodyPr wrap="square" rtlCol="0" anchor="ctr"/>
          <a:lstStyle/>
          <a:p>
            <a:pPr marL="0" indent="0" algn="ctr">
              <a:buNone/>
            </a:pPr>
            <a:r>
              <a:rPr lang="en-US" sz="1600" b="1" kern="0" spc="400" dirty="0">
                <a:solidFill>
                  <a:srgbClr val="8899AA"/>
                </a:solidFill>
                <a:latin typeface="Arial" pitchFamily="34" charset="0"/>
                <a:ea typeface="Arial" pitchFamily="34" charset="-122"/>
                <a:cs typeface="Arial" pitchFamily="34" charset="-120"/>
              </a:rPr>
              <a:t>Use a product testimonial here. </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0" descr="bgjpg/014.jpg">
            <a:extLst>
              <a:ext uri="{FF2B5EF4-FFF2-40B4-BE49-F238E27FC236}">
                <a16:creationId xmlns:a16="http://schemas.microsoft.com/office/drawing/2014/main" id="{3C9808FA-0E00-EBF9-3789-CC1BB10D7DB4}"/>
              </a:ext>
            </a:extLst>
          </p:cNvPr>
          <p:cNvPicPr>
            <a:picLocks noChangeAspect="1"/>
          </p:cNvPicPr>
          <p:nvPr/>
        </p:nvPicPr>
        <p:blipFill>
          <a:blip r:embed="rId3"/>
          <a:srcRect t="7476" r="4165"/>
          <a:stretch>
            <a:fillRect/>
          </a:stretch>
        </p:blipFill>
        <p:spPr>
          <a:xfrm>
            <a:off x="0" y="0"/>
            <a:ext cx="12191695" cy="6858000"/>
          </a:xfrm>
          <a:prstGeom prst="rect">
            <a:avLst/>
          </a:prstGeom>
        </p:spPr>
      </p:pic>
      <p:sp>
        <p:nvSpPr>
          <p:cNvPr id="3" name="Text 0"/>
          <p:cNvSpPr txBox="1"/>
          <p:nvPr/>
        </p:nvSpPr>
        <p:spPr>
          <a:xfrm>
            <a:off x="756721" y="694606"/>
            <a:ext cx="3605417" cy="564568"/>
          </a:xfrm>
          <a:prstGeom prst="rect">
            <a:avLst/>
          </a:prstGeom>
          <a:noFill/>
          <a:ln/>
        </p:spPr>
        <p:txBody>
          <a:bodyPr wrap="square" lIns="0" tIns="0" rIns="0" bIns="0" rtlCol="0" anchor="t">
            <a:noAutofit/>
          </a:bodyPr>
          <a:lstStyle/>
          <a:p>
            <a:pPr marL="0" indent="0" algn="l">
              <a:lnSpc>
                <a:spcPts val="840"/>
              </a:lnSpc>
              <a:buNone/>
            </a:pPr>
            <a:r>
              <a:rPr lang="en-US" sz="1600" kern="0" spc="196" dirty="0">
                <a:solidFill>
                  <a:srgbClr val="E0A4AD"/>
                </a:solidFill>
                <a:latin typeface="Graphik Light" panose="020B0403030202060203" pitchFamily="34" charset="0"/>
                <a:ea typeface="Instrument Sans" pitchFamily="34" charset="-122"/>
                <a:cs typeface="Instrument Sans" pitchFamily="34" charset="-120"/>
              </a:rPr>
              <a:t>WHAT CHANGES WITH AGE</a:t>
            </a:r>
            <a:endParaRPr lang="en-US" sz="1600" dirty="0">
              <a:latin typeface="Graphik Light" panose="020B0403030202060203" pitchFamily="34" charset="0"/>
            </a:endParaRPr>
          </a:p>
        </p:txBody>
      </p:sp>
      <p:sp>
        <p:nvSpPr>
          <p:cNvPr id="4" name="Text 1"/>
          <p:cNvSpPr txBox="1"/>
          <p:nvPr/>
        </p:nvSpPr>
        <p:spPr>
          <a:xfrm>
            <a:off x="756722" y="1546960"/>
            <a:ext cx="8821993" cy="2314755"/>
          </a:xfrm>
          <a:prstGeom prst="rect">
            <a:avLst/>
          </a:prstGeom>
          <a:noFill/>
          <a:ln/>
        </p:spPr>
        <p:txBody>
          <a:bodyPr wrap="square" lIns="0" tIns="0" rIns="0" bIns="0" rtlCol="0" anchor="t">
            <a:normAutofit/>
          </a:bodyPr>
          <a:lstStyle/>
          <a:p>
            <a:pPr marL="0" indent="0" algn="l">
              <a:lnSpc>
                <a:spcPts val="6324"/>
              </a:lnSpc>
              <a:buNone/>
            </a:pPr>
            <a:r>
              <a:rPr lang="en-US" sz="6014" kern="0" spc="-198" dirty="0">
                <a:solidFill>
                  <a:srgbClr val="FFFFFF"/>
                </a:solidFill>
                <a:latin typeface="Bookman Old Style" panose="02050604050505020204" pitchFamily="18" charset="0"/>
                <a:ea typeface="Newsreader" pitchFamily="34" charset="-122"/>
                <a:cs typeface="Newsreader" pitchFamily="34" charset="-120"/>
              </a:rPr>
              <a:t>At some point, something </a:t>
            </a:r>
            <a:r>
              <a:rPr lang="en-US" sz="6014" kern="0" spc="-198" dirty="0">
                <a:solidFill>
                  <a:srgbClr val="E8B4BC"/>
                </a:solidFill>
                <a:latin typeface="Bookman Old Style" panose="02050604050505020204" pitchFamily="18" charset="0"/>
                <a:ea typeface="Newsreader" pitchFamily="34" charset="-122"/>
                <a:cs typeface="Newsreader" pitchFamily="34" charset="-120"/>
              </a:rPr>
              <a:t>shifts.</a:t>
            </a:r>
            <a:r>
              <a:rPr lang="en-US" sz="6014" kern="0" spc="-198" dirty="0">
                <a:solidFill>
                  <a:srgbClr val="FFFFFF"/>
                </a:solidFill>
                <a:latin typeface="Bookman Old Style" panose="02050604050505020204" pitchFamily="18" charset="0"/>
                <a:ea typeface="Newsreader" pitchFamily="34" charset="-122"/>
                <a:cs typeface="Newsreader" pitchFamily="34" charset="-120"/>
              </a:rPr>
              <a:t> </a:t>
            </a:r>
            <a:endParaRPr lang="en-US" sz="6014" dirty="0">
              <a:latin typeface="Bookman Old Style" panose="02050604050505020204" pitchFamily="18" charset="0"/>
            </a:endParaRPr>
          </a:p>
        </p:txBody>
      </p:sp>
      <p:sp>
        <p:nvSpPr>
          <p:cNvPr id="5" name="Text 2"/>
          <p:cNvSpPr txBox="1"/>
          <p:nvPr/>
        </p:nvSpPr>
        <p:spPr>
          <a:xfrm>
            <a:off x="756721" y="3468223"/>
            <a:ext cx="5181470" cy="808724"/>
          </a:xfrm>
          <a:prstGeom prst="rect">
            <a:avLst/>
          </a:prstGeom>
          <a:noFill/>
          <a:ln/>
        </p:spPr>
        <p:txBody>
          <a:bodyPr wrap="square" lIns="0" tIns="0" rIns="0" bIns="0" rtlCol="0" anchor="t">
            <a:normAutofit/>
          </a:bodyPr>
          <a:lstStyle/>
          <a:p>
            <a:pPr marL="0" indent="0" algn="l">
              <a:buNone/>
            </a:pPr>
            <a:r>
              <a:rPr lang="en-US" sz="2000" dirty="0">
                <a:solidFill>
                  <a:srgbClr val="D3E4F5"/>
                </a:solidFill>
                <a:latin typeface="Graphik Light" panose="020B0403030202060203" pitchFamily="34" charset="0"/>
                <a:ea typeface="Instrument Sans" pitchFamily="34" charset="-122"/>
                <a:cs typeface="Instrument Sans" pitchFamily="34" charset="-120"/>
              </a:rPr>
              <a:t>Doing everything you were told would work. And it stops working the way it used to.</a:t>
            </a:r>
            <a:endParaRPr lang="en-US" sz="2000" dirty="0">
              <a:latin typeface="Graphik Light" panose="020B0403030202060203" pitchFamily="34" charset="0"/>
            </a:endParaRPr>
          </a:p>
        </p:txBody>
      </p:sp>
      <p:pic>
        <p:nvPicPr>
          <p:cNvPr id="6" name="Picture 5">
            <a:extLst>
              <a:ext uri="{FF2B5EF4-FFF2-40B4-BE49-F238E27FC236}">
                <a16:creationId xmlns:a16="http://schemas.microsoft.com/office/drawing/2014/main" id="{17721646-0047-E6D6-35F0-F046A8AB2DEA}"/>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bgjpg/065.jpg"/>
          <p:cNvPicPr>
            <a:picLocks noChangeAspect="1"/>
          </p:cNvPicPr>
          <p:nvPr/>
        </p:nvPicPr>
        <p:blipFill>
          <a:blip r:embed="rId3"/>
          <a:srcRect t="15978" r="24478" b="8501"/>
          <a:stretch>
            <a:fillRect/>
          </a:stretch>
        </p:blipFill>
        <p:spPr>
          <a:xfrm>
            <a:off x="1" y="-1"/>
            <a:ext cx="12191999" cy="6858001"/>
          </a:xfrm>
          <a:prstGeom prst="rect">
            <a:avLst/>
          </a:prstGeom>
        </p:spPr>
      </p:pic>
      <p:sp>
        <p:nvSpPr>
          <p:cNvPr id="3" name="Text 0"/>
          <p:cNvSpPr txBox="1"/>
          <p:nvPr/>
        </p:nvSpPr>
        <p:spPr>
          <a:xfrm>
            <a:off x="761981" y="575654"/>
            <a:ext cx="2056170" cy="393767"/>
          </a:xfrm>
          <a:prstGeom prst="rect">
            <a:avLst/>
          </a:prstGeom>
          <a:noFill/>
          <a:ln/>
        </p:spPr>
        <p:txBody>
          <a:bodyPr wrap="square" lIns="0" tIns="0" rIns="0" bIns="0" rtlCol="0" anchor="t">
            <a:normAutofit/>
          </a:bodyPr>
          <a:lstStyle/>
          <a:p>
            <a:pPr marL="0" indent="0" algn="l">
              <a:lnSpc>
                <a:spcPts val="840"/>
              </a:lnSpc>
              <a:buNone/>
            </a:pPr>
            <a:r>
              <a:rPr lang="en-US" sz="1600" kern="0" spc="196" dirty="0">
                <a:solidFill>
                  <a:srgbClr val="72A7D7"/>
                </a:solidFill>
                <a:latin typeface="Graphik Light" panose="020B0403030202060203" pitchFamily="34" charset="0"/>
                <a:ea typeface="Instrument Sans" pitchFamily="34" charset="-122"/>
                <a:cs typeface="Instrument Sans" pitchFamily="34" charset="-120"/>
              </a:rPr>
              <a:t>THE DECLINE</a:t>
            </a:r>
            <a:endParaRPr lang="en-US" sz="1600" dirty="0">
              <a:latin typeface="Graphik Light" panose="020B0403030202060203" pitchFamily="34" charset="0"/>
            </a:endParaRPr>
          </a:p>
        </p:txBody>
      </p:sp>
      <p:sp>
        <p:nvSpPr>
          <p:cNvPr id="4" name="Text 1"/>
          <p:cNvSpPr txBox="1"/>
          <p:nvPr/>
        </p:nvSpPr>
        <p:spPr>
          <a:xfrm>
            <a:off x="761981" y="969422"/>
            <a:ext cx="8386870" cy="1511699"/>
          </a:xfrm>
          <a:prstGeom prst="rect">
            <a:avLst/>
          </a:prstGeom>
          <a:noFill/>
          <a:ln/>
        </p:spPr>
        <p:txBody>
          <a:bodyPr wrap="square" lIns="0" tIns="0" rIns="0" bIns="0" rtlCol="0" anchor="t">
            <a:normAutofit/>
          </a:bodyPr>
          <a:lstStyle/>
          <a:p>
            <a:pPr marL="0" indent="0" algn="l">
              <a:lnSpc>
                <a:spcPts val="6324"/>
              </a:lnSpc>
              <a:buNone/>
            </a:pPr>
            <a:r>
              <a:rPr lang="en-US" sz="6600" kern="0" spc="-198" dirty="0">
                <a:solidFill>
                  <a:srgbClr val="FFFFFF"/>
                </a:solidFill>
                <a:latin typeface="Bookman Old Style" panose="02050604050505020204" pitchFamily="18" charset="0"/>
                <a:ea typeface="Newsreader" pitchFamily="34" charset="-122"/>
                <a:cs typeface="Newsreader" pitchFamily="34" charset="-120"/>
              </a:rPr>
              <a:t>The signal </a:t>
            </a:r>
            <a:r>
              <a:rPr lang="en-US" sz="6600" kern="0" spc="-198" dirty="0">
                <a:solidFill>
                  <a:srgbClr val="E8B4BC"/>
                </a:solidFill>
                <a:latin typeface="Bookman Old Style" panose="02050604050505020204" pitchFamily="18" charset="0"/>
                <a:ea typeface="Newsreader" pitchFamily="34" charset="-122"/>
                <a:cs typeface="Newsreader" pitchFamily="34" charset="-120"/>
              </a:rPr>
              <a:t>fades.</a:t>
            </a:r>
            <a:r>
              <a:rPr lang="en-US" sz="6600" kern="0" spc="-198" dirty="0">
                <a:solidFill>
                  <a:srgbClr val="FFFFFF"/>
                </a:solidFill>
                <a:latin typeface="Bookman Old Style" panose="02050604050505020204" pitchFamily="18" charset="0"/>
                <a:ea typeface="Newsreader" pitchFamily="34" charset="-122"/>
                <a:cs typeface="Newsreader" pitchFamily="34" charset="-120"/>
              </a:rPr>
              <a:t> </a:t>
            </a:r>
            <a:endParaRPr lang="en-US" sz="6600" dirty="0">
              <a:latin typeface="Bookman Old Style" panose="02050604050505020204" pitchFamily="18" charset="0"/>
            </a:endParaRPr>
          </a:p>
        </p:txBody>
      </p:sp>
      <p:pic>
        <p:nvPicPr>
          <p:cNvPr id="5" name="Picture 4">
            <a:extLst>
              <a:ext uri="{FF2B5EF4-FFF2-40B4-BE49-F238E27FC236}">
                <a16:creationId xmlns:a16="http://schemas.microsoft.com/office/drawing/2014/main" id="{0E416F2F-7B8B-5976-3382-3CDEFE06B63B}"/>
              </a:ext>
            </a:extLst>
          </p:cNvPr>
          <p:cNvPicPr>
            <a:picLocks noChangeAspect="1"/>
          </p:cNvPicPr>
          <p:nvPr/>
        </p:nvPicPr>
        <p:blipFill>
          <a:blip r:embed="rId4"/>
          <a:stretch>
            <a:fillRect/>
          </a:stretch>
        </p:blipFill>
        <p:spPr>
          <a:xfrm>
            <a:off x="10753882" y="6355271"/>
            <a:ext cx="1112297" cy="294711"/>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34</TotalTime>
  <Words>2052</Words>
  <Application>Microsoft Macintosh PowerPoint</Application>
  <PresentationFormat>Widescreen</PresentationFormat>
  <Paragraphs>253</Paragraphs>
  <Slides>34</Slides>
  <Notes>34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Arial</vt:lpstr>
      <vt:lpstr>Bookman Old Style</vt:lpstr>
      <vt:lpstr>Georgia</vt:lpstr>
      <vt:lpstr>Graphik Light</vt:lpstr>
      <vt:lpstr>Graphik Regular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ASEA ONE Opportunity Presentation</dc:title>
  <dc:subject>PptxGenJS Presentation</dc:subject>
  <dc:creator>ASEA</dc:creator>
  <cp:lastModifiedBy>Joni Wittenbach</cp:lastModifiedBy>
  <cp:revision>2</cp:revision>
  <dcterms:created xsi:type="dcterms:W3CDTF">2026-09-02T03:02:24Z</dcterms:created>
  <dcterms:modified xsi:type="dcterms:W3CDTF">2026-09-02T04:41:10Z</dcterms:modified>
</cp:coreProperties>
</file>