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8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9" r:id="rId74"/>
    <p:sldId id="330" r:id="rId75"/>
    <p:sldId id="332" r:id="rId76"/>
    <p:sldId id="333" r:id="rId77"/>
    <p:sldId id="334" r:id="rId78"/>
    <p:sldId id="335" r:id="rId79"/>
    <p:sldId id="336" r:id="rId80"/>
    <p:sldId id="338" r:id="rId81"/>
    <p:sldId id="340" r:id="rId82"/>
    <p:sldId id="341" r:id="rId8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C9E8"/>
    <a:srgbClr val="2B87FF"/>
    <a:srgbClr val="0564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36" d="100"/>
          <a:sy n="136" d="100"/>
        </p:scale>
        <p:origin x="21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102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 The Next Generation of ASEA.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 We are doubling down on you.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 Direct selling is entering the largest period of growth in its history.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 As content becomes infinite and artificial with AI, trust and human connection become scarce.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13 — AI is reshaping work. And rewriting who gets to build.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14 — The side hustle was the fallback. Now the fallback is closing too.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 — And the doorway that opens is the biggest one yet.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16 — Create an environment where a Brand Partner can build something that lasts.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 — LAUNCHED JANUARY 2026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18 — We invested in you.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19 — Two structures. One Diamond business.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It started when someone said no.
It started when someone said no.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20 — The engine that lets anyone, from any walk of life, share something real.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21 — THE FIRST 90 DAYS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22 — A residual base you can build on.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23 — A fully integrated customer acquisition engine.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24 — RECOGNITION, BUILT IN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25 — Our entrepreneur foundation for the future.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26 — Redox is our breakthrough. Nobody else has it.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27 — A new category emerged.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28 — Wellness has become a $2 trillion daily priority.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29 — Different movements. The same upstream direction.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 He put it in people’s hands. Not a boardroom.
He put it in people's hands. Not a boardroom.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30 — The ingredient era is becoming the signaling era.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31 — Every trend has a name. The foundation they share does not.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32 — Cellular Intelligence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33 — Your cells are in constant conversation.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34 — Your body already knows what to do.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35 — The foundation the whole stack is built on.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36 — ASEA Redox Technology activates Cellular Intelligence.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37 — Cellular Intelligence powers the $2T wellness economy.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38 — $2T market. One cellular foundation.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39 — The category is new. Our foundation is not.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 A company worth building a life around.
A company worth building a life around.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40 — Our breakthrough is unique, our message has been fragmented and complicated for a mainstream healthy 40+ consumer audience.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41 — One story. One message. One source of truth.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42 — A shareable message. A category to carry it.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43 — The relaunch of Redox.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44 — Every part. Rebuilt at once.
Every part. Rebuilt at once.
Thank you, Jarom.
Twenty years ago this company bet everything on a molecule nobody could hold. We won that bet.
Today we relaunch it.
Not a refresh. Not a new label. Not a campaign.
The brand. The story. The tools. The training.
Every part, rebuilt at once.</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45 — A relaunch starts with the brand.
A relaunch starts with the brand.
And a relaunch starts with the brand.
Brand is not a logo. It is every signal a person receives before they ever decide.
(walk the six, do not read them)
What it looks like. What it sounds like. What it feels like in your hand.
How it moves. What it proves. And whether it holds in all 35 markets.
We rebuilt all of it.</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46 — This is what it looks like.
This is what it looks like.
So let me start with the part you can see.
(pause)
This is what it looks like.</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47
[ the reveal — no words on screen ]
(say nothing)
(let the light find it and let it rise all the way in)
(the room should get there before you do)
(when it settles, and only then)</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48
[ the back of the bottle ]
Now turn it around.
(let them look)
Everything they need to know is right here.</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49
[ the top of the label ]
Up close.
A stronger immune system. Less inflammation. Natural cellular repair.
Lasting energy. A healthy heart. Active recovery.
And the line that names all of it: Cellular Intelligence Activated.
Hold that list. We come back to it in a moment.</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Nearly two decades later.
Nearly two decades later.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50
[ the bottom of the label ]
And the part a careful person checks.
Two ingredients. Water and sodium chloride.
Four to six ounces a day. Ages twelve to eighteen, two ounces.
Nothing hidden, nothing to explain away.</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52 — The whole story, printed on the bottle.
The whole story, printed on the bottle.
This is the message panel.
Whoever picks it up reads the same words you would give them.
No gap between what we say on this stage and what they hold in their hand.</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53 — Simple enough to never explain twice.
Simple enough to never explain twice.
And how to take it.
Four ounces a day. Two in the morning, two at night.
That is the whole instruction. Nobody needs a chart.</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54 — One signal. Every system.
One signal. Every system.
So what does it actually do.
The same molecules reach every major system at once.
Immune function. Inflammatory response. Cellular repair. Cellular energy. Cardiovascular health. Recovery.
One signal activating six of the body’s systems simultaneously.</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55 — Six systems activated. One signal.
Six systems activated. One signal.
(this is the answer to the question you get asked most)
Somebody says: what is it, what does it actually do.
ASEA Redox activates six of the body's fundamental systems simultaneously.
(walk the ring, left to right)
Immune function. Inflammatory response. Cellular repair.
Cellular energy. Cardiovascular health. Recovery.
(beat)
Not six products. One product. One signal. Six systems, at the same time.
And every one of those has a study behind it.</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56 — Cellular Intelligence
(no words on screen)
(beat)</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57 — An orchestra with no conductor is just noise.
An orchestra with no conductor is just noise.
Let me make it plain.
(the orchestra assembles behind you)
An orchestra with no conductor is just expensive noise.
Your body is that orchestra. The training. The food. Every supplement in your routine. All of it talent, with no one to lead it.
(the conductor arrives)
ASEA Redox adds more of those very same signaling molecules.
That is the conductor your cells were built to follow.
One signal. And every section hears it at once.</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58 — The same molecules your cells already make.
The same molecules your cells already make.
And this is what is actually in the bottle.
Native redox molecules. The same ones your cells already make.
A proprietary process. Refined salt and purified water, transformed by ASEA technology.
It activates pathways. It signals your cells to use what they already have.
(beat)
And nothing foreign. No fillers. No additives. No flavoring.
That is the whole ingredient list. That is the point.</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59 — 37 trillion cells. One conversation.
37 trillion cells. One conversation.
Here is why.
Your body is powered by thirty seven trillion cells, in constant conversation.
Every one of them has a job, and the intelligence to know how to do it. When to repair. When to recover. When to perform. When to protect.
They are talking to each other right now. Every second of your life.
(beat)
Nothing in your body runs without that conversation.</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60 — The conversation runs on signal.
The conversation runs on signal.
And that conversation runs on something physical.
Redox signaling molecules.
They are the messages themselves. Your cells make them, pass them between one another, and read them as instruction.
Repair here. Recover now. Perform. Protect.
They are how the body tells itself what to do.
(let the signal finish travelling, then)
No signal, no instruction.</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 Strategy begins with the courage to think critically.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61 — The science was never the question.
The science was never the question.
And before anyone asks whether this is new:
Redox signaling has been studied for forty years.
The biology was never in question. Thousands of papers, decades of work.
The science was never the problem.</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62 — Holding it stable outside the body was.
Holding it stable outside the body was.
(beat)</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63 — A landmark story, told the way it deserves.
A landmark story, told the way it deserves.
Here is why this matters.
For two decades, the science has been extraordinary. Protected, proven, and unmatched.
Now the story is built to match it.
One message. Clear, credible, and the same in every market and every conversation.
(beat)
We own the story now. And you get to share it.</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64 — At some point, something shifts.
At some point, something shifts.
Let me tell you the story we are going to tell the world. In a few weeks you will be saying it.
It starts like this.
At some point in your forties, something shifts.
You are doing everything you were told would work. And it stops working the way it used to.
Recovery takes longer. Energy drops. You do not bounce back.
Most people call that aging and accept it.
But aging is more than time.
(slow)
It is a communication breakdown. And it compounds.</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65 — The signal fades.
The signal fades.
When you are young, that signal is strong. Loud. Constant.
And as you age, it fades.
Not your cells. Your cells still know exactly what to do.
The messages that carry the instruction are simply getting quieter.
(pause, then land it)
That is the communication breakdown. That is what we have been calling aging.</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66 — For the ones doing everything right.
For the ones doing everything right.
So who is this for.
Not the sick. Not the desperate.
The ones doing everything right.
Mid forties to mid sixties. They train. They eat clean. They sleep. They supplement.
And they can feel all of it working less than it used to.
That is the loudest health conversation on the internet right now. And the category underneath it does not have a name.
(pause)
It is still ours to take.</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67 — They are not asking to be young again.
They are not asking to be young again.
So who is this actually for.
Somewhere between forty and sixty, the conversation changes.
People stop being told they can build, and start being told to manage. To slow down. To expect a little less every year.
(beat)
They are not asking to be young again.
They are asking to stay strong.</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68 — ASEA Redox is the refusal.
ASEA Redox is the refusal.
(beat)</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69 — Age Strong.
Age Strong.
(let it sit)
Age Strong.
Not younger. Stronger. For as long as you intend to keep going.
(hand off to the experts)</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70 — This is our story. And we can back it.
This is our story. And we can back it.
(beat)</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 A clearer view.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71 — None of this matters if we cannot empower you to tell it.
None of this matters if it never leaves this room.
(shift gear here — this is the turn)
So that is the science, the category, and the people who need it.
But none of it matters if it never leaves this room.
The science is settled. The story is written. What is left is whether it travels.
And that has never been a belief problem. It is a design problem.
So we built you the whole system.</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72 — It all starts with piquing interest.
It all starts with piquing interest.
(beat)</a:t>
            </a:r>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74 — Then you hand them the whole answer.
Then you hand them the whole answer.
(beat)</a:t>
            </a:r>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75 — Then the film that turns interest into belief.
Then the film that turns interest into belief.
(beat)</a:t>
            </a:r>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77 — Then a page that carries it the rest of the way.
Then a page that carries it the rest of the way.
Four. Equip.
The product page. Every benefit, every question, every study, laid out properly.
This is not about taking you out of it.
It is about handing someone a tool that keeps selling after you have said goodnight.
You are still the reason they looked. The page is just better at the detail than any of us are at 10pm.</a:t>
            </a:r>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78 — Backed by science, and more accessible than ever.
Backed by science, and more accessible than ever.
(beat)</a:t>
            </a:r>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79 — Five parts. One funnel.
Five parts. One funnel.
So look at the whole thing.
Pique. Clarify. Convert. Equip. Anchor.
Every stage has an asset. Every asset is built and translated.
Curiosity to conviction, and not one gap you have to fill.</a:t>
            </a:r>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80 — One resource for the tools. One for the science.
One resource for the tools. One for the science.
So where does all of this actually live.
Two resources. That is the whole system.
Cellular Intelligence Activated holds every tool — the films, the sheet, the language, the funnel. Everything you reach for in a conversation.
The Science of ASEA holds every piece of evidence — the published studies, the six systems, four decades of research.
(beat)
One for when you need something to send. One for when someone asks you to prove it.
Both are one scan away, on every piece we hand you.</a:t>
            </a:r>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81 — The tools are one scan away.
The tools are one scan away.
Door one. Cellular Intelligence Activated.
Everything you need to share it, in one place.
(hold the QR up — give the room a moment to scan)</a:t>
            </a:r>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83 — The science is one scan away.
The science is one scan away.
Door two. The Science of ASEA.
Published studies, the six systems, the whole evidence base.
(hold again — this is the one the sceptics will want)</a:t>
            </a:r>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 We went to work.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85 — None of this works without you.
None of this works without you.
(slow right down)
We can build the bottle. The story. The films, the pages, the proof.
We cannot be in the room when someone decides.
That part has always been yours. And after today, it is the only part left.
(beat)</a:t>
            </a:r>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86 — So let’s begin.
So let’s begin.
Twenty years of science. A brand rebuilt. A category named.
And a system waiting for the only people who can carry it.
(beat)
So let us begin.
I have asked two of you to come up and talk about what this means from where you stand.
(invite them on)</a:t>
            </a:r>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 Create focus. Build with discipline.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1D8D-2CB7-23F1-08CF-99096F9CA8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52C037-09BB-B97A-1C94-B9EAE40822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B36B78-88CA-A825-CBF8-D6713B0F7A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9C701-F134-C628-CACE-444321B0B41B}"/>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6" name="Footer Placeholder 5">
            <a:extLst>
              <a:ext uri="{FF2B5EF4-FFF2-40B4-BE49-F238E27FC236}">
                <a16:creationId xmlns:a16="http://schemas.microsoft.com/office/drawing/2014/main" id="{274531A9-87C3-58D7-6C94-EF898171A7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E537BB-1CC2-D693-E8DD-C7FC08E7BAC9}"/>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3003436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452B-99A9-8CEB-2304-25B1176BFD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46DC75-25D8-EC0B-1599-13FB8D45F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BA38B-E819-9DB3-CDF7-0DBB055F36E5}"/>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D18497E4-ACD7-2707-2C81-81BB37B6D8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6FE841-9C20-12D6-BEE6-41F13694B73D}"/>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299953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27CF7C-65BD-15B9-8BA8-84F45EE46A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3BD399-5139-E5A1-4E83-7EBBBD0A96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F7E02-2AD5-360D-3C9C-DF8860976BFC}"/>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7B2CC09D-FF2B-8597-84B3-50254C3F3D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2C01F-F5B9-9FB2-BE54-E2CB16DF5CF2}"/>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373187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EA71-9C92-2676-0B4D-018D82A515D0}"/>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4040A0A-1396-4491-E347-759E656A23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46655E-329B-DDA7-860F-65B16F896371}"/>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BBBCAD70-F41B-FF32-6E80-D75D82475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B98DDB-B65E-2216-EC26-1F6FC978FAA5}"/>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1994427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E227C-29AA-12EB-B942-2BB7248F90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903FFE-7E3C-DF42-E9BD-E42ADEAC52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2C252D-F8F3-60C9-D843-94AB4366B1CE}"/>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2E28413C-9C9E-6E8D-139C-7863BC5C4B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AF4156-8356-BBC9-EC10-7BD59A78C3E7}"/>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3167215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BE9E-81F2-9DBA-6EBB-CFA5D17D73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B67AB2-8FFA-887A-18D4-D4F70DB549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8E1466-624B-3602-BCCF-9C0AAABA517F}"/>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B00966EF-CD8A-806C-5329-BE481C1A0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A5756D-7DB5-C348-2C37-33F4D715C243}"/>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3356275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2CEEE-3C6D-835C-21F4-853BCFA1BF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93391F-A899-156B-1244-B6958B58B6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435F9F-9B2F-2666-C6FB-14A887BD0E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94D71-B9A9-D3F1-168A-10CA9761C948}"/>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6" name="Footer Placeholder 5">
            <a:extLst>
              <a:ext uri="{FF2B5EF4-FFF2-40B4-BE49-F238E27FC236}">
                <a16:creationId xmlns:a16="http://schemas.microsoft.com/office/drawing/2014/main" id="{492E75FA-00FC-B715-5217-75C177E557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EC3C1E-C022-0D37-0E79-5CD67E9233A0}"/>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2910463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3A58-E9CB-901E-3774-084B12DF3F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093A39-7EFD-9D65-ADB0-2DED8D5A2F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88B515-98D3-CB5C-E820-CCF65D5904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499C75-6978-B5A4-FBD8-BF66CEE339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0F2D9A-05D2-7D60-18DE-BF42C8F0B0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DCEF9F-729A-EF9B-3798-D907EDC376DE}"/>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8" name="Footer Placeholder 7">
            <a:extLst>
              <a:ext uri="{FF2B5EF4-FFF2-40B4-BE49-F238E27FC236}">
                <a16:creationId xmlns:a16="http://schemas.microsoft.com/office/drawing/2014/main" id="{75FA320D-6396-A898-767A-57ABC66F6B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3C9E30-59C8-2123-6DC5-D3A7E03A60AE}"/>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1808676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94FFB-9025-BC55-429B-49FEBC418B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9A657A-534B-D3A0-B168-31E97D9D03CB}"/>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4" name="Footer Placeholder 3">
            <a:extLst>
              <a:ext uri="{FF2B5EF4-FFF2-40B4-BE49-F238E27FC236}">
                <a16:creationId xmlns:a16="http://schemas.microsoft.com/office/drawing/2014/main" id="{04525E3F-9C23-A7DF-FE54-20FE375D66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B44C6-1915-4AAB-226F-35741BE3CF1D}"/>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387317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E5CC01-3959-EF7B-1025-4455626A4C90}"/>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3" name="Footer Placeholder 2">
            <a:extLst>
              <a:ext uri="{FF2B5EF4-FFF2-40B4-BE49-F238E27FC236}">
                <a16:creationId xmlns:a16="http://schemas.microsoft.com/office/drawing/2014/main" id="{6C34874F-B222-E790-1C33-873A218D57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CEE09C-35AD-0182-8C60-FDB73B91815A}"/>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147242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7DD92-122D-7334-FC23-261016B8BB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98C2D5-739E-61D3-EA0F-2DDC5C4057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01F014-7931-D8E4-7FBD-44705D27E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F692FE-C48C-BA94-FD96-C909F291E52D}"/>
              </a:ext>
            </a:extLst>
          </p:cNvPr>
          <p:cNvSpPr>
            <a:spLocks noGrp="1"/>
          </p:cNvSpPr>
          <p:nvPr>
            <p:ph type="dt" sz="half" idx="10"/>
          </p:nvPr>
        </p:nvSpPr>
        <p:spPr/>
        <p:txBody>
          <a:bodyPr/>
          <a:lstStyle/>
          <a:p>
            <a:fld id="{16D9F0E5-57E2-9448-8D5E-579EA88DE549}" type="datetimeFigureOut">
              <a:rPr lang="en-US" smtClean="0"/>
              <a:t>9/1/26</a:t>
            </a:fld>
            <a:endParaRPr lang="en-US"/>
          </a:p>
        </p:txBody>
      </p:sp>
      <p:sp>
        <p:nvSpPr>
          <p:cNvPr id="6" name="Footer Placeholder 5">
            <a:extLst>
              <a:ext uri="{FF2B5EF4-FFF2-40B4-BE49-F238E27FC236}">
                <a16:creationId xmlns:a16="http://schemas.microsoft.com/office/drawing/2014/main" id="{E687FC15-73FA-4B99-651A-0CBB8BA28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3BF3ED-5347-DA89-8B95-586E72A49A39}"/>
              </a:ext>
            </a:extLst>
          </p:cNvPr>
          <p:cNvSpPr>
            <a:spLocks noGrp="1"/>
          </p:cNvSpPr>
          <p:nvPr>
            <p:ph type="sldNum" sz="quarter" idx="12"/>
          </p:nvPr>
        </p:nvSpPr>
        <p:spPr/>
        <p:txBody>
          <a:bodyPr/>
          <a:lstStyle/>
          <a:p>
            <a:fld id="{3A481568-4CF8-B545-8617-977B5F87147F}" type="slidenum">
              <a:rPr lang="en-US" smtClean="0"/>
              <a:t>‹#›</a:t>
            </a:fld>
            <a:endParaRPr lang="en-US"/>
          </a:p>
        </p:txBody>
      </p:sp>
    </p:spTree>
    <p:extLst>
      <p:ext uri="{BB962C8B-B14F-4D97-AF65-F5344CB8AC3E}">
        <p14:creationId xmlns:p14="http://schemas.microsoft.com/office/powerpoint/2010/main" val="293971637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BAF304-B445-9B9D-33DA-BD6E6EF456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1E84EC-AEC7-4B0F-6E4E-F6AEC8FB70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1E78B-45DF-5991-6297-23667D032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D9F0E5-57E2-9448-8D5E-579EA88DE549}" type="datetimeFigureOut">
              <a:rPr lang="en-US" smtClean="0"/>
              <a:t>9/1/26</a:t>
            </a:fld>
            <a:endParaRPr lang="en-US"/>
          </a:p>
        </p:txBody>
      </p:sp>
      <p:sp>
        <p:nvSpPr>
          <p:cNvPr id="5" name="Footer Placeholder 4">
            <a:extLst>
              <a:ext uri="{FF2B5EF4-FFF2-40B4-BE49-F238E27FC236}">
                <a16:creationId xmlns:a16="http://schemas.microsoft.com/office/drawing/2014/main" id="{E11E566B-29BB-DB29-E13D-31AA4A2AD8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BD618F6-8BE4-3615-572D-F1495ECA7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481568-4CF8-B545-8617-977B5F87147F}" type="slidenum">
              <a:rPr lang="en-US" smtClean="0"/>
              <a:t>‹#›</a:t>
            </a:fld>
            <a:endParaRPr lang="en-US"/>
          </a:p>
        </p:txBody>
      </p:sp>
    </p:spTree>
    <p:extLst>
      <p:ext uri="{BB962C8B-B14F-4D97-AF65-F5344CB8AC3E}">
        <p14:creationId xmlns:p14="http://schemas.microsoft.com/office/powerpoint/2010/main" val="184291441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Bookman Old Style" panose="020506040505050202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raphik Light" panose="020B04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raphik Light" panose="020B04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raphik Light" panose="020B04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raphik Light" panose="020B04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raphik Light" panose="020B04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50B18"/>
        </a:solidFill>
        <a:effectLst/>
      </p:bgPr>
    </p:bg>
    <p:spTree>
      <p:nvGrpSpPr>
        <p:cNvPr id="1" name=""/>
        <p:cNvGrpSpPr/>
        <p:nvPr/>
      </p:nvGrpSpPr>
      <p:grpSpPr>
        <a:xfrm>
          <a:off x="0" y="0"/>
          <a:ext cx="0" cy="0"/>
          <a:chOff x="0" y="0"/>
          <a:chExt cx="0" cy="0"/>
        </a:xfrm>
      </p:grpSpPr>
      <p:pic>
        <p:nvPicPr>
          <p:cNvPr id="2" name="Image 0" descr="bgjpg/001.jpg"/>
          <p:cNvPicPr>
            <a:picLocks noChangeAspect="1"/>
          </p:cNvPicPr>
          <p:nvPr/>
        </p:nvPicPr>
        <p:blipFill>
          <a:blip r:embed="rId3"/>
          <a:srcRect t="3648" r="3646"/>
          <a:stretch>
            <a:fillRect/>
          </a:stretch>
        </p:blipFill>
        <p:spPr>
          <a:xfrm>
            <a:off x="1" y="0"/>
            <a:ext cx="12192000" cy="6858000"/>
          </a:xfrm>
          <a:prstGeom prst="rect">
            <a:avLst/>
          </a:prstGeom>
        </p:spPr>
      </p:pic>
      <p:sp>
        <p:nvSpPr>
          <p:cNvPr id="3" name="Text 0"/>
          <p:cNvSpPr txBox="1"/>
          <p:nvPr/>
        </p:nvSpPr>
        <p:spPr>
          <a:xfrm>
            <a:off x="566315" y="3185955"/>
            <a:ext cx="11508988" cy="2760316"/>
          </a:xfrm>
          <a:prstGeom prst="rect">
            <a:avLst/>
          </a:prstGeom>
          <a:noFill/>
          <a:ln/>
        </p:spPr>
        <p:txBody>
          <a:bodyPr wrap="square" lIns="0" tIns="0" rIns="0" bIns="0" rtlCol="0" anchor="t">
            <a:normAutofit/>
          </a:bodyPr>
          <a:lstStyle/>
          <a:p>
            <a:pPr marL="0" indent="0" algn="l">
              <a:lnSpc>
                <a:spcPts val="7448"/>
              </a:lnSpc>
              <a:buNone/>
            </a:pPr>
            <a:r>
              <a:rPr lang="en-US" sz="6600" kern="0" spc="-289" dirty="0">
                <a:solidFill>
                  <a:srgbClr val="FFFFFF"/>
                </a:solidFill>
                <a:latin typeface="Bookman Old Style" panose="02050604050505020204" pitchFamily="18" charset="0"/>
                <a:ea typeface="Newsreader" pitchFamily="34" charset="-122"/>
                <a:cs typeface="Times New Roman" panose="02020603050405020304" pitchFamily="18" charset="0"/>
              </a:rPr>
              <a:t>The Next Generation of </a:t>
            </a:r>
            <a:r>
              <a:rPr lang="en-US" sz="6600" kern="0" spc="-289" dirty="0">
                <a:solidFill>
                  <a:srgbClr val="A8C9E8"/>
                </a:solidFill>
                <a:latin typeface="Bookman Old Style" panose="02050604050505020204" pitchFamily="18" charset="0"/>
                <a:ea typeface="Newsreader" pitchFamily="34" charset="-122"/>
                <a:cs typeface="Times New Roman" panose="02020603050405020304" pitchFamily="18" charset="0"/>
              </a:rPr>
              <a:t>ASEA.</a:t>
            </a:r>
            <a:r>
              <a:rPr lang="en-US" sz="6600" kern="0" spc="-289" dirty="0">
                <a:solidFill>
                  <a:srgbClr val="FFFFFF"/>
                </a:solidFill>
                <a:latin typeface="Bookman Old Style" panose="02050604050505020204" pitchFamily="18" charset="0"/>
                <a:ea typeface="Newsreader" pitchFamily="34" charset="-122"/>
                <a:cs typeface="Times New Roman" panose="02020603050405020304" pitchFamily="18" charset="0"/>
              </a:rPr>
              <a:t> </a:t>
            </a:r>
            <a:endParaRPr lang="en-US" sz="6600" dirty="0">
              <a:latin typeface="Bookman Old Style" panose="02050604050505020204" pitchFamily="18" charset="0"/>
              <a:cs typeface="Times New Roman" panose="02020603050405020304" pitchFamily="18" charset="0"/>
            </a:endParaRPr>
          </a:p>
        </p:txBody>
      </p:sp>
      <p:sp>
        <p:nvSpPr>
          <p:cNvPr id="4" name="Text 1"/>
          <p:cNvSpPr txBox="1"/>
          <p:nvPr/>
        </p:nvSpPr>
        <p:spPr>
          <a:xfrm>
            <a:off x="656237" y="4430646"/>
            <a:ext cx="5846162" cy="787888"/>
          </a:xfrm>
          <a:prstGeom prst="rect">
            <a:avLst/>
          </a:prstGeom>
          <a:noFill/>
          <a:ln/>
        </p:spPr>
        <p:txBody>
          <a:bodyPr wrap="square" lIns="0" tIns="0" rIns="0" bIns="0" rtlCol="0" anchor="t">
            <a:normAutofit/>
          </a:bodyPr>
          <a:lstStyle/>
          <a:p>
            <a:pPr marL="0" indent="0" algn="l">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One company. One direction. A clear view of where we are going, and why now.</a:t>
            </a:r>
            <a:endParaRPr lang="en-US" sz="2000" dirty="0">
              <a:latin typeface="Graphik Light" panose="020B040303020206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50B18"/>
        </a:solidFill>
        <a:effectLst/>
      </p:bgPr>
    </p:bg>
    <p:spTree>
      <p:nvGrpSpPr>
        <p:cNvPr id="1" name=""/>
        <p:cNvGrpSpPr/>
        <p:nvPr/>
      </p:nvGrpSpPr>
      <p:grpSpPr>
        <a:xfrm>
          <a:off x="0" y="0"/>
          <a:ext cx="0" cy="0"/>
          <a:chOff x="0" y="0"/>
          <a:chExt cx="0" cy="0"/>
        </a:xfrm>
      </p:grpSpPr>
      <p:pic>
        <p:nvPicPr>
          <p:cNvPr id="7" name="Image 0" descr="bgjpg/008.jpg">
            <a:extLst>
              <a:ext uri="{FF2B5EF4-FFF2-40B4-BE49-F238E27FC236}">
                <a16:creationId xmlns:a16="http://schemas.microsoft.com/office/drawing/2014/main" id="{E00170C0-018C-F8C9-3975-8A32A836EC61}"/>
              </a:ext>
            </a:extLst>
          </p:cNvPr>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498468" y="1566513"/>
            <a:ext cx="3194756" cy="328592"/>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OUR DECLARATION</a:t>
            </a:r>
            <a:endParaRPr lang="en-US" sz="1600" dirty="0">
              <a:latin typeface="Graphik Light" panose="020B0403030202060203" pitchFamily="34" charset="0"/>
            </a:endParaRPr>
          </a:p>
        </p:txBody>
      </p:sp>
      <p:sp>
        <p:nvSpPr>
          <p:cNvPr id="4" name="Text 1"/>
          <p:cNvSpPr txBox="1"/>
          <p:nvPr/>
        </p:nvSpPr>
        <p:spPr>
          <a:xfrm>
            <a:off x="-1" y="2048842"/>
            <a:ext cx="12191695" cy="2760316"/>
          </a:xfrm>
          <a:prstGeom prst="rect">
            <a:avLst/>
          </a:prstGeom>
          <a:noFill/>
          <a:ln/>
        </p:spPr>
        <p:txBody>
          <a:bodyPr wrap="square" lIns="0" tIns="0" rIns="0" bIns="0" rtlCol="0" anchor="t">
            <a:normAutofit/>
          </a:bodyPr>
          <a:lstStyle/>
          <a:p>
            <a:pPr marL="0" indent="0" algn="ctr">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We are doubling </a:t>
            </a:r>
          </a:p>
          <a:p>
            <a:pPr marL="0" indent="0" algn="ctr">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down </a:t>
            </a:r>
            <a:r>
              <a:rPr lang="en-US" sz="6600" kern="0" spc="-289" dirty="0">
                <a:solidFill>
                  <a:srgbClr val="A8C9E8"/>
                </a:solidFill>
                <a:latin typeface="Bookman Old Style" panose="02050604050505020204" pitchFamily="18" charset="0"/>
                <a:ea typeface="Newsreader" pitchFamily="34" charset="-122"/>
                <a:cs typeface="Newsreader" pitchFamily="34" charset="-120"/>
              </a:rPr>
              <a:t>on you.</a:t>
            </a:r>
            <a:r>
              <a:rPr lang="en-US" sz="6600" kern="0" spc="-289"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sp>
        <p:nvSpPr>
          <p:cNvPr id="5" name="Text 2"/>
          <p:cNvSpPr txBox="1"/>
          <p:nvPr/>
        </p:nvSpPr>
        <p:spPr>
          <a:xfrm>
            <a:off x="2630312" y="4641479"/>
            <a:ext cx="7055556" cy="980387"/>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While others pause, pivot, regroup, or struggle to adapt, we are innovating for the future of direct selling.</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50B685EC-973D-D423-54F0-1B6EAF33595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50B18"/>
        </a:solidFill>
        <a:effectLst/>
      </p:bgPr>
    </p:bg>
    <p:spTree>
      <p:nvGrpSpPr>
        <p:cNvPr id="1" name=""/>
        <p:cNvGrpSpPr/>
        <p:nvPr/>
      </p:nvGrpSpPr>
      <p:grpSpPr>
        <a:xfrm>
          <a:off x="0" y="0"/>
          <a:ext cx="0" cy="0"/>
          <a:chOff x="0" y="0"/>
          <a:chExt cx="0" cy="0"/>
        </a:xfrm>
      </p:grpSpPr>
      <p:pic>
        <p:nvPicPr>
          <p:cNvPr id="2" name="Image 0" descr="bgjpg/011.jpg"/>
          <p:cNvPicPr>
            <a:picLocks noChangeAspect="1"/>
          </p:cNvPicPr>
          <p:nvPr/>
        </p:nvPicPr>
        <p:blipFill>
          <a:blip r:embed="rId3"/>
          <a:srcRect t="4907" r="4905"/>
          <a:stretch>
            <a:fillRect/>
          </a:stretch>
        </p:blipFill>
        <p:spPr>
          <a:xfrm>
            <a:off x="0" y="0"/>
            <a:ext cx="12192000" cy="6858000"/>
          </a:xfrm>
          <a:prstGeom prst="rect">
            <a:avLst/>
          </a:prstGeom>
        </p:spPr>
      </p:pic>
      <p:sp>
        <p:nvSpPr>
          <p:cNvPr id="3" name="Text 0"/>
          <p:cNvSpPr txBox="1"/>
          <p:nvPr/>
        </p:nvSpPr>
        <p:spPr>
          <a:xfrm>
            <a:off x="5229716" y="1737015"/>
            <a:ext cx="2624387" cy="704094"/>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OPENING</a:t>
            </a:r>
            <a:endParaRPr lang="en-US" sz="1600" dirty="0">
              <a:latin typeface="Graphik Light" panose="020B0403030202060203" pitchFamily="34" charset="0"/>
            </a:endParaRPr>
          </a:p>
        </p:txBody>
      </p:sp>
      <p:sp>
        <p:nvSpPr>
          <p:cNvPr id="4" name="Text 1"/>
          <p:cNvSpPr txBox="1"/>
          <p:nvPr/>
        </p:nvSpPr>
        <p:spPr>
          <a:xfrm>
            <a:off x="1896532" y="2441109"/>
            <a:ext cx="9290757" cy="3706144"/>
          </a:xfrm>
          <a:prstGeom prst="rect">
            <a:avLst/>
          </a:prstGeom>
          <a:noFill/>
          <a:ln/>
        </p:spPr>
        <p:txBody>
          <a:bodyPr wrap="square" lIns="0" tIns="0" rIns="0" bIns="0" rtlCol="0" anchor="t">
            <a:normAutofit/>
          </a:bodyPr>
          <a:lstStyle/>
          <a:p>
            <a:pPr marL="0" indent="0" algn="ctr">
              <a:lnSpc>
                <a:spcPts val="7448"/>
              </a:lnSpc>
              <a:buNone/>
            </a:pPr>
            <a:r>
              <a:rPr lang="en-US" sz="6000" kern="0" spc="-289" dirty="0">
                <a:solidFill>
                  <a:srgbClr val="FFFFFF"/>
                </a:solidFill>
                <a:latin typeface="Bookman Old Style" panose="02050604050505020204" pitchFamily="18" charset="0"/>
                <a:ea typeface="Newsreader" pitchFamily="34" charset="-122"/>
                <a:cs typeface="Newsreader" pitchFamily="34" charset="-120"/>
              </a:rPr>
              <a:t>Direct selling is entering the largest period of growth </a:t>
            </a:r>
            <a:r>
              <a:rPr lang="en-US" sz="6000" kern="0" spc="-289" dirty="0">
                <a:solidFill>
                  <a:srgbClr val="A8C9E8"/>
                </a:solidFill>
                <a:latin typeface="Bookman Old Style" panose="02050604050505020204" pitchFamily="18" charset="0"/>
                <a:ea typeface="Newsreader" pitchFamily="34" charset="-122"/>
                <a:cs typeface="Newsreader" pitchFamily="34" charset="-120"/>
              </a:rPr>
              <a:t>in its history.</a:t>
            </a:r>
            <a:r>
              <a:rPr lang="en-US" sz="6000" kern="0" spc="-289" dirty="0">
                <a:solidFill>
                  <a:srgbClr val="FFFFFF"/>
                </a:solidFill>
                <a:latin typeface="Bookman Old Style" panose="02050604050505020204" pitchFamily="18" charset="0"/>
                <a:ea typeface="Newsreader" pitchFamily="34" charset="-122"/>
                <a:cs typeface="Newsreader" pitchFamily="34" charset="-120"/>
              </a:rPr>
              <a:t> </a:t>
            </a:r>
            <a:endParaRPr lang="en-US" sz="6000" dirty="0">
              <a:latin typeface="Bookman Old Style" panose="02050604050505020204" pitchFamily="18" charset="0"/>
            </a:endParaRPr>
          </a:p>
        </p:txBody>
      </p:sp>
      <p:pic>
        <p:nvPicPr>
          <p:cNvPr id="5" name="Picture 4">
            <a:extLst>
              <a:ext uri="{FF2B5EF4-FFF2-40B4-BE49-F238E27FC236}">
                <a16:creationId xmlns:a16="http://schemas.microsoft.com/office/drawing/2014/main" id="{19E98303-5AEC-82C6-F346-EEB4E50BD4D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50B18"/>
        </a:solidFill>
        <a:effectLst/>
      </p:bgPr>
    </p:bg>
    <p:spTree>
      <p:nvGrpSpPr>
        <p:cNvPr id="1" name=""/>
        <p:cNvGrpSpPr/>
        <p:nvPr/>
      </p:nvGrpSpPr>
      <p:grpSpPr>
        <a:xfrm>
          <a:off x="0" y="0"/>
          <a:ext cx="0" cy="0"/>
          <a:chOff x="0" y="0"/>
          <a:chExt cx="0" cy="0"/>
        </a:xfrm>
      </p:grpSpPr>
      <p:pic>
        <p:nvPicPr>
          <p:cNvPr id="2" name="Image 0" descr="bgjpg/012.jpg"/>
          <p:cNvPicPr>
            <a:picLocks noChangeAspect="1"/>
          </p:cNvPicPr>
          <p:nvPr/>
        </p:nvPicPr>
        <p:blipFill>
          <a:blip r:embed="rId3"/>
          <a:srcRect t="7253" r="13047" b="5797"/>
          <a:stretch>
            <a:fillRect/>
          </a:stretch>
        </p:blipFill>
        <p:spPr>
          <a:xfrm>
            <a:off x="0" y="0"/>
            <a:ext cx="12192000" cy="6858000"/>
          </a:xfrm>
          <a:prstGeom prst="rect">
            <a:avLst/>
          </a:prstGeom>
        </p:spPr>
      </p:pic>
      <p:sp>
        <p:nvSpPr>
          <p:cNvPr id="3" name="Text 0"/>
          <p:cNvSpPr txBox="1"/>
          <p:nvPr/>
        </p:nvSpPr>
        <p:spPr>
          <a:xfrm>
            <a:off x="597632" y="699086"/>
            <a:ext cx="3240589" cy="533054"/>
          </a:xfrm>
          <a:prstGeom prst="rect">
            <a:avLst/>
          </a:prstGeom>
          <a:noFill/>
          <a:ln/>
        </p:spPr>
        <p:txBody>
          <a:bodyPr wrap="square" lIns="0" tIns="0" rIns="0" bIns="0" rtlCol="0" anchor="t">
            <a:normAutofit/>
          </a:bodyPr>
          <a:lstStyle/>
          <a:p>
            <a:pPr marL="0" indent="0" algn="l">
              <a:lnSpc>
                <a:spcPts val="960"/>
              </a:lnSpc>
              <a:buNone/>
            </a:pPr>
            <a:r>
              <a:rPr lang="en-US" sz="1400" kern="0" spc="240" dirty="0">
                <a:solidFill>
                  <a:srgbClr val="72A7D7"/>
                </a:solidFill>
                <a:latin typeface="Graphik Light" panose="020B0403030202060203" pitchFamily="34" charset="0"/>
                <a:ea typeface="Instrument Sans" pitchFamily="34" charset="-122"/>
                <a:cs typeface="Instrument Sans" pitchFamily="34" charset="-120"/>
              </a:rPr>
              <a:t>THE TRUST ADVANTAGE</a:t>
            </a:r>
            <a:endParaRPr lang="en-US" sz="1400" dirty="0">
              <a:latin typeface="Graphik Light" panose="020B0403030202060203" pitchFamily="34" charset="0"/>
            </a:endParaRPr>
          </a:p>
        </p:txBody>
      </p:sp>
      <p:sp>
        <p:nvSpPr>
          <p:cNvPr id="4" name="Text 1"/>
          <p:cNvSpPr txBox="1"/>
          <p:nvPr/>
        </p:nvSpPr>
        <p:spPr>
          <a:xfrm>
            <a:off x="597632" y="1139720"/>
            <a:ext cx="10990004" cy="1965438"/>
          </a:xfrm>
          <a:prstGeom prst="rect">
            <a:avLst/>
          </a:prstGeom>
          <a:noFill/>
          <a:ln/>
        </p:spPr>
        <p:txBody>
          <a:bodyPr wrap="square" lIns="0" tIns="0" rIns="0" bIns="0" rtlCol="0" anchor="t">
            <a:normAutofit lnSpcReduction="10000"/>
          </a:bodyPr>
          <a:lstStyle/>
          <a:p>
            <a:pPr marL="0" indent="0" algn="l">
              <a:buNone/>
            </a:pPr>
            <a:r>
              <a:rPr lang="en-US" sz="4400" kern="0" spc="-131" dirty="0">
                <a:solidFill>
                  <a:srgbClr val="FFFFFF"/>
                </a:solidFill>
                <a:latin typeface="Bookman Old Style" panose="02050604050505020204" pitchFamily="18" charset="0"/>
                <a:ea typeface="Newsreader" pitchFamily="34" charset="-122"/>
                <a:cs typeface="Newsreader" pitchFamily="34" charset="-120"/>
              </a:rPr>
              <a:t>As content becomes infinite and artificial with AI, </a:t>
            </a:r>
            <a:r>
              <a:rPr lang="en-US" sz="4400" kern="0" spc="-131" dirty="0">
                <a:solidFill>
                  <a:srgbClr val="A8C9E8"/>
                </a:solidFill>
                <a:latin typeface="Bookman Old Style" panose="02050604050505020204" pitchFamily="18" charset="0"/>
                <a:ea typeface="Newsreader" pitchFamily="34" charset="-122"/>
                <a:cs typeface="Newsreader" pitchFamily="34" charset="-120"/>
              </a:rPr>
              <a:t>trust and human connection</a:t>
            </a:r>
            <a:r>
              <a:rPr lang="en-US" sz="4400" kern="0" spc="-131" dirty="0">
                <a:solidFill>
                  <a:srgbClr val="FFFFFF"/>
                </a:solidFill>
                <a:latin typeface="Bookman Old Style" panose="02050604050505020204" pitchFamily="18" charset="0"/>
                <a:ea typeface="Newsreader" pitchFamily="34" charset="-122"/>
                <a:cs typeface="Newsreader" pitchFamily="34" charset="-120"/>
              </a:rPr>
              <a:t> become scarce. </a:t>
            </a:r>
            <a:endParaRPr lang="en-US" sz="4400" dirty="0">
              <a:latin typeface="Bookman Old Style" panose="02050604050505020204" pitchFamily="18" charset="0"/>
            </a:endParaRPr>
          </a:p>
        </p:txBody>
      </p:sp>
      <p:sp>
        <p:nvSpPr>
          <p:cNvPr id="5" name="Text 2"/>
          <p:cNvSpPr txBox="1"/>
          <p:nvPr/>
        </p:nvSpPr>
        <p:spPr>
          <a:xfrm>
            <a:off x="597632" y="5707587"/>
            <a:ext cx="6036913" cy="647684"/>
          </a:xfrm>
          <a:prstGeom prst="rect">
            <a:avLst/>
          </a:prstGeom>
          <a:noFill/>
          <a:ln/>
        </p:spPr>
        <p:txBody>
          <a:bodyPr wrap="square" lIns="0" tIns="0" rIns="0" bIns="0" rtlCol="0" anchor="t">
            <a:normAutofit fontScale="92500"/>
          </a:bodyPr>
          <a:lstStyle/>
          <a:p>
            <a:pPr marL="0" indent="0" algn="l">
              <a:lnSpc>
                <a:spcPts val="2850"/>
              </a:lnSpc>
              <a:buNone/>
            </a:pPr>
            <a:r>
              <a:rPr lang="en-US" sz="2425" kern="0" spc="-65" dirty="0">
                <a:solidFill>
                  <a:srgbClr val="A8C9E8"/>
                </a:solidFill>
                <a:latin typeface="Bookman Old Style" panose="02050604050505020204" pitchFamily="18" charset="0"/>
                <a:ea typeface="Newsreader" pitchFamily="34" charset="-122"/>
                <a:cs typeface="Newsreader" pitchFamily="34" charset="-120"/>
              </a:rPr>
              <a:t>Human relationship becomes </a:t>
            </a:r>
            <a:r>
              <a:rPr lang="en-US" sz="2425" kern="0" spc="-65" dirty="0">
                <a:solidFill>
                  <a:srgbClr val="DBEAFC"/>
                </a:solidFill>
                <a:latin typeface="Bookman Old Style" panose="02050604050505020204" pitchFamily="18" charset="0"/>
                <a:ea typeface="Newsreader" pitchFamily="34" charset="-122"/>
                <a:cs typeface="Newsreader" pitchFamily="34" charset="-120"/>
              </a:rPr>
              <a:t>the advantage.</a:t>
            </a:r>
            <a:endParaRPr lang="en-US" sz="2425" dirty="0">
              <a:latin typeface="Bookman Old Style" panose="02050604050505020204" pitchFamily="18" charset="0"/>
            </a:endParaRPr>
          </a:p>
        </p:txBody>
      </p:sp>
      <p:pic>
        <p:nvPicPr>
          <p:cNvPr id="6" name="Picture 5">
            <a:extLst>
              <a:ext uri="{FF2B5EF4-FFF2-40B4-BE49-F238E27FC236}">
                <a16:creationId xmlns:a16="http://schemas.microsoft.com/office/drawing/2014/main" id="{D381175E-AE3E-F376-B1AE-B3DD7D37E66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50B18"/>
        </a:solidFill>
        <a:effectLst/>
      </p:bgPr>
    </p:bg>
    <p:spTree>
      <p:nvGrpSpPr>
        <p:cNvPr id="1" name=""/>
        <p:cNvGrpSpPr/>
        <p:nvPr/>
      </p:nvGrpSpPr>
      <p:grpSpPr>
        <a:xfrm>
          <a:off x="0" y="0"/>
          <a:ext cx="0" cy="0"/>
          <a:chOff x="0" y="0"/>
          <a:chExt cx="0" cy="0"/>
        </a:xfrm>
      </p:grpSpPr>
      <p:pic>
        <p:nvPicPr>
          <p:cNvPr id="2" name="Image 0" descr="bgjpg/013.jpg"/>
          <p:cNvPicPr>
            <a:picLocks noChangeAspect="1"/>
          </p:cNvPicPr>
          <p:nvPr/>
        </p:nvPicPr>
        <p:blipFill>
          <a:blip r:embed="rId3"/>
          <a:srcRect l="1894" t="7039" r="5144"/>
          <a:stretch>
            <a:fillRect/>
          </a:stretch>
        </p:blipFill>
        <p:spPr>
          <a:xfrm>
            <a:off x="0" y="0"/>
            <a:ext cx="12192000" cy="6858000"/>
          </a:xfrm>
          <a:prstGeom prst="rect">
            <a:avLst/>
          </a:prstGeom>
        </p:spPr>
      </p:pic>
      <p:sp>
        <p:nvSpPr>
          <p:cNvPr id="3" name="Text 0"/>
          <p:cNvSpPr txBox="1"/>
          <p:nvPr/>
        </p:nvSpPr>
        <p:spPr>
          <a:xfrm>
            <a:off x="907569" y="1139796"/>
            <a:ext cx="5583693" cy="248834"/>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THE ACCELERATOR</a:t>
            </a:r>
            <a:endParaRPr lang="en-US" sz="1600" dirty="0">
              <a:latin typeface="Graphik Light" panose="020B0403030202060203" pitchFamily="34" charset="0"/>
            </a:endParaRPr>
          </a:p>
        </p:txBody>
      </p:sp>
      <p:sp>
        <p:nvSpPr>
          <p:cNvPr id="4" name="Text 1"/>
          <p:cNvSpPr txBox="1"/>
          <p:nvPr/>
        </p:nvSpPr>
        <p:spPr>
          <a:xfrm>
            <a:off x="913621" y="1409684"/>
            <a:ext cx="5493883" cy="1910965"/>
          </a:xfrm>
          <a:prstGeom prst="rect">
            <a:avLst/>
          </a:prstGeom>
          <a:noFill/>
          <a:ln/>
        </p:spPr>
        <p:txBody>
          <a:bodyPr wrap="square" lIns="0" tIns="0" rIns="0" bIns="0" rtlCol="0" anchor="t">
            <a:normAutofit lnSpcReduction="10000"/>
          </a:bodyPr>
          <a:lstStyle/>
          <a:p>
            <a:pPr marL="0" indent="0" algn="l">
              <a:buNone/>
            </a:pPr>
            <a:r>
              <a:rPr lang="en-US" sz="4400" kern="0" spc="-122" dirty="0">
                <a:solidFill>
                  <a:srgbClr val="0F1C36"/>
                </a:solidFill>
                <a:latin typeface="Bookman Old Style" panose="02050604050505020204" pitchFamily="18" charset="0"/>
                <a:ea typeface="Newsreader" pitchFamily="34" charset="-122"/>
                <a:cs typeface="Newsreader" pitchFamily="34" charset="-120"/>
              </a:rPr>
              <a:t>AI is reshaping work. And rewriting </a:t>
            </a:r>
            <a:r>
              <a:rPr lang="en-US" sz="4400" kern="0" spc="-122" dirty="0">
                <a:solidFill>
                  <a:srgbClr val="2D63AD"/>
                </a:solidFill>
                <a:latin typeface="Bookman Old Style" panose="02050604050505020204" pitchFamily="18" charset="0"/>
                <a:ea typeface="Newsreader" pitchFamily="34" charset="-122"/>
                <a:cs typeface="Newsreader" pitchFamily="34" charset="-120"/>
              </a:rPr>
              <a:t>who gets to build.</a:t>
            </a:r>
            <a:r>
              <a:rPr lang="en-US" sz="4400" kern="0" spc="-122" dirty="0">
                <a:solidFill>
                  <a:srgbClr val="0F1C36"/>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sp>
        <p:nvSpPr>
          <p:cNvPr id="5" name="Text 2"/>
          <p:cNvSpPr txBox="1"/>
          <p:nvPr/>
        </p:nvSpPr>
        <p:spPr>
          <a:xfrm>
            <a:off x="952475" y="4193747"/>
            <a:ext cx="5493883" cy="812780"/>
          </a:xfrm>
          <a:prstGeom prst="rect">
            <a:avLst/>
          </a:prstGeom>
          <a:noFill/>
          <a:ln/>
        </p:spPr>
        <p:txBody>
          <a:bodyPr wrap="square" lIns="0" tIns="0" rIns="0" bIns="0" rtlCol="0" anchor="t">
            <a:noAutofit/>
          </a:bodyPr>
          <a:lstStyle/>
          <a:p>
            <a:pPr marL="0" indent="0" algn="l">
              <a:buNone/>
            </a:pPr>
            <a:r>
              <a:rPr lang="en-US" sz="2000" dirty="0">
                <a:solidFill>
                  <a:srgbClr val="1C2E50"/>
                </a:solidFill>
                <a:latin typeface="Graphik Light" panose="020B0403030202060203" pitchFamily="34" charset="0"/>
                <a:ea typeface="Instrument Sans" pitchFamily="34" charset="-122"/>
                <a:cs typeface="Instrument Sans" pitchFamily="34" charset="-120"/>
              </a:rPr>
              <a:t>Corporate roles and required skills are changing faster. At the same time, AI gives ordinary people leverage to create, personalize, follow up, and scale a business of their own.</a:t>
            </a:r>
            <a:endParaRPr lang="en-US" sz="2000" dirty="0">
              <a:latin typeface="Graphik Light" panose="020B0403030202060203" pitchFamily="34" charset="0"/>
            </a:endParaRPr>
          </a:p>
        </p:txBody>
      </p:sp>
      <p:sp>
        <p:nvSpPr>
          <p:cNvPr id="6" name="Text 3"/>
          <p:cNvSpPr txBox="1"/>
          <p:nvPr/>
        </p:nvSpPr>
        <p:spPr>
          <a:xfrm>
            <a:off x="946424" y="6150635"/>
            <a:ext cx="5149576" cy="728419"/>
          </a:xfrm>
          <a:prstGeom prst="rect">
            <a:avLst/>
          </a:prstGeom>
          <a:noFill/>
          <a:ln/>
        </p:spPr>
        <p:txBody>
          <a:bodyPr wrap="square" lIns="0" tIns="0" rIns="0" bIns="0" rtlCol="0" anchor="t">
            <a:normAutofit/>
          </a:bodyPr>
          <a:lstStyle/>
          <a:p>
            <a:pPr marL="0" indent="0" algn="l">
              <a:lnSpc>
                <a:spcPts val="2166"/>
              </a:lnSpc>
              <a:buNone/>
            </a:pPr>
            <a:r>
              <a:rPr lang="en-US" sz="2000" kern="0" spc="-49" dirty="0">
                <a:solidFill>
                  <a:srgbClr val="22375E"/>
                </a:solidFill>
                <a:latin typeface="Bookman Old Style" panose="02050604050505020204" pitchFamily="18" charset="0"/>
                <a:ea typeface="Newsreader" pitchFamily="34" charset="-122"/>
                <a:cs typeface="Newsreader" pitchFamily="34" charset="-120"/>
              </a:rPr>
              <a:t>The work is changing. </a:t>
            </a:r>
            <a:r>
              <a:rPr lang="en-US" sz="2000" kern="0" spc="-49" dirty="0">
                <a:solidFill>
                  <a:srgbClr val="2D63AD"/>
                </a:solidFill>
                <a:latin typeface="Bookman Old Style" panose="02050604050505020204" pitchFamily="18" charset="0"/>
                <a:ea typeface="Newsreader" pitchFamily="34" charset="-122"/>
                <a:cs typeface="Newsreader" pitchFamily="34" charset="-120"/>
              </a:rPr>
              <a:t>So is who can do it.</a:t>
            </a:r>
            <a:endParaRPr lang="en-US" sz="2000" dirty="0">
              <a:latin typeface="Bookman Old Style" panose="02050604050505020204" pitchFamily="18" charset="0"/>
            </a:endParaRPr>
          </a:p>
        </p:txBody>
      </p:sp>
      <p:pic>
        <p:nvPicPr>
          <p:cNvPr id="7" name="Picture 6">
            <a:extLst>
              <a:ext uri="{FF2B5EF4-FFF2-40B4-BE49-F238E27FC236}">
                <a16:creationId xmlns:a16="http://schemas.microsoft.com/office/drawing/2014/main" id="{B4F1E464-743E-A92D-8F0E-D2BCBF60183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50B18"/>
        </a:solidFill>
        <a:effectLst/>
      </p:bgPr>
    </p:bg>
    <p:spTree>
      <p:nvGrpSpPr>
        <p:cNvPr id="1" name=""/>
        <p:cNvGrpSpPr/>
        <p:nvPr/>
      </p:nvGrpSpPr>
      <p:grpSpPr>
        <a:xfrm>
          <a:off x="0" y="0"/>
          <a:ext cx="0" cy="0"/>
          <a:chOff x="0" y="0"/>
          <a:chExt cx="0" cy="0"/>
        </a:xfrm>
      </p:grpSpPr>
      <p:pic>
        <p:nvPicPr>
          <p:cNvPr id="2" name="Image 0" descr="bgjpg/014.jpg"/>
          <p:cNvPicPr>
            <a:picLocks noChangeAspect="1"/>
          </p:cNvPicPr>
          <p:nvPr/>
        </p:nvPicPr>
        <p:blipFill>
          <a:blip r:embed="rId3"/>
          <a:srcRect t="7476" r="4165"/>
          <a:stretch>
            <a:fillRect/>
          </a:stretch>
        </p:blipFill>
        <p:spPr>
          <a:xfrm>
            <a:off x="0" y="0"/>
            <a:ext cx="12191695" cy="6858000"/>
          </a:xfrm>
          <a:prstGeom prst="rect">
            <a:avLst/>
          </a:prstGeom>
        </p:spPr>
      </p:pic>
      <p:sp>
        <p:nvSpPr>
          <p:cNvPr id="3" name="Text 0"/>
          <p:cNvSpPr txBox="1"/>
          <p:nvPr/>
        </p:nvSpPr>
        <p:spPr>
          <a:xfrm>
            <a:off x="682707" y="684831"/>
            <a:ext cx="2574545" cy="297649"/>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COLLAPSE</a:t>
            </a:r>
            <a:endParaRPr lang="en-US" sz="1600" dirty="0">
              <a:latin typeface="Graphik Light" panose="020B0403030202060203" pitchFamily="34" charset="0"/>
            </a:endParaRPr>
          </a:p>
        </p:txBody>
      </p:sp>
      <p:sp>
        <p:nvSpPr>
          <p:cNvPr id="4" name="Text 1"/>
          <p:cNvSpPr txBox="1"/>
          <p:nvPr/>
        </p:nvSpPr>
        <p:spPr>
          <a:xfrm>
            <a:off x="682707" y="1127174"/>
            <a:ext cx="11508988" cy="1551465"/>
          </a:xfrm>
          <a:prstGeom prst="rect">
            <a:avLst/>
          </a:prstGeom>
          <a:noFill/>
          <a:ln/>
        </p:spPr>
        <p:txBody>
          <a:bodyPr wrap="square" lIns="0" tIns="0" rIns="0" bIns="0" rtlCol="0" anchor="t">
            <a:normAutofit/>
          </a:bodyPr>
          <a:lstStyle/>
          <a:p>
            <a:pPr marL="0" indent="0" algn="l">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The side hustle was the fallback. </a:t>
            </a:r>
          </a:p>
          <a:p>
            <a:pPr marL="0" indent="0" algn="l">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Now the fallback is </a:t>
            </a:r>
            <a:r>
              <a:rPr lang="en-US" sz="3977" kern="0" spc="-131" dirty="0">
                <a:solidFill>
                  <a:srgbClr val="A8C9E8"/>
                </a:solidFill>
                <a:latin typeface="Bookman Old Style" panose="02050604050505020204" pitchFamily="18" charset="0"/>
                <a:ea typeface="Newsreader" pitchFamily="34" charset="-122"/>
                <a:cs typeface="Newsreader" pitchFamily="34" charset="-120"/>
              </a:rPr>
              <a:t>closing too.</a:t>
            </a:r>
            <a:r>
              <a:rPr lang="en-US" sz="3977" kern="0" spc="-131" dirty="0">
                <a:solidFill>
                  <a:srgbClr val="FFFFFF"/>
                </a:solidFill>
                <a:latin typeface="Bookman Old Style" panose="02050604050505020204" pitchFamily="18" charset="0"/>
                <a:ea typeface="Newsreader" pitchFamily="34" charset="-122"/>
                <a:cs typeface="Newsreader" pitchFamily="34" charset="-120"/>
              </a:rPr>
              <a:t> </a:t>
            </a:r>
            <a:endParaRPr lang="en-US" sz="3977" dirty="0">
              <a:latin typeface="Bookman Old Style" panose="02050604050505020204" pitchFamily="18" charset="0"/>
            </a:endParaRPr>
          </a:p>
        </p:txBody>
      </p:sp>
      <p:sp>
        <p:nvSpPr>
          <p:cNvPr id="5" name="Text 2"/>
          <p:cNvSpPr txBox="1"/>
          <p:nvPr/>
        </p:nvSpPr>
        <p:spPr>
          <a:xfrm>
            <a:off x="682707" y="2806716"/>
            <a:ext cx="9974004" cy="622284"/>
          </a:xfrm>
          <a:prstGeom prst="rect">
            <a:avLst/>
          </a:prstGeom>
          <a:noFill/>
          <a:ln/>
        </p:spPr>
        <p:txBody>
          <a:bodyPr wrap="square" lIns="0" tIns="0" rIns="0" bIns="0" rtlCol="0" anchor="t">
            <a:no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For twenty years, the answer to a shrinking job was a second income on the side. That answer is being automated out from underneath people, in every category at once.</a:t>
            </a:r>
            <a:endParaRPr lang="en-US" sz="2000" dirty="0">
              <a:latin typeface="Graphik Light" panose="020B0403030202060203" pitchFamily="34" charset="0"/>
            </a:endParaRPr>
          </a:p>
        </p:txBody>
      </p:sp>
      <p:sp>
        <p:nvSpPr>
          <p:cNvPr id="6" name="Text 3"/>
          <p:cNvSpPr txBox="1"/>
          <p:nvPr/>
        </p:nvSpPr>
        <p:spPr>
          <a:xfrm>
            <a:off x="682707" y="4314698"/>
            <a:ext cx="3458501" cy="1574106"/>
          </a:xfrm>
          <a:prstGeom prst="rect">
            <a:avLst/>
          </a:prstGeom>
          <a:noFill/>
          <a:ln/>
        </p:spPr>
        <p:txBody>
          <a:bodyPr wrap="square" lIns="0" tIns="0" rIns="0" bIns="0" rtlCol="0" anchor="t">
            <a:normAutofit/>
          </a:bodyPr>
          <a:lstStyle/>
          <a:p>
            <a:pPr marL="0" indent="0" algn="l">
              <a:lnSpc>
                <a:spcPts val="6365"/>
              </a:lnSpc>
              <a:buNone/>
            </a:pPr>
            <a:r>
              <a:rPr lang="en-US" sz="6499" kern="0" spc="-301" dirty="0">
                <a:solidFill>
                  <a:srgbClr val="FFFFFF"/>
                </a:solidFill>
                <a:latin typeface="Bookman Old Style" panose="02050604050505020204" pitchFamily="18" charset="0"/>
                <a:ea typeface="Newsreader" pitchFamily="34" charset="-122"/>
                <a:cs typeface="Newsreader" pitchFamily="34" charset="-120"/>
              </a:rPr>
              <a:t>$0.25</a:t>
            </a:r>
            <a:endParaRPr lang="en-US" sz="6499" dirty="0">
              <a:latin typeface="Bookman Old Style" panose="02050604050505020204" pitchFamily="18" charset="0"/>
            </a:endParaRPr>
          </a:p>
        </p:txBody>
      </p:sp>
      <p:sp>
        <p:nvSpPr>
          <p:cNvPr id="7" name="Text 4"/>
          <p:cNvSpPr txBox="1"/>
          <p:nvPr/>
        </p:nvSpPr>
        <p:spPr>
          <a:xfrm>
            <a:off x="682707" y="5141873"/>
            <a:ext cx="2108147" cy="500248"/>
          </a:xfrm>
          <a:prstGeom prst="rect">
            <a:avLst/>
          </a:prstGeom>
          <a:noFill/>
          <a:ln/>
        </p:spPr>
        <p:txBody>
          <a:bodyPr wrap="square" lIns="0" tIns="0" rIns="0" bIns="0" rtlCol="0" anchor="t">
            <a:normAutofit/>
          </a:bodyPr>
          <a:lstStyle/>
          <a:p>
            <a:pPr marL="0" indent="0" algn="ctr">
              <a:buNone/>
            </a:pPr>
            <a:r>
              <a:rPr lang="en-US" sz="1400" dirty="0">
                <a:solidFill>
                  <a:srgbClr val="D3E4F5"/>
                </a:solidFill>
                <a:latin typeface="Graphik Light" panose="020B0403030202060203" pitchFamily="34" charset="0"/>
                <a:ea typeface="Instrument Sans" pitchFamily="34" charset="-122"/>
                <a:cs typeface="Instrument Sans" pitchFamily="34" charset="-120"/>
              </a:rPr>
              <a:t>Per mile, once fleets drive themselves</a:t>
            </a:r>
            <a:endParaRPr lang="en-US" sz="1400" dirty="0">
              <a:latin typeface="Graphik Light" panose="020B0403030202060203" pitchFamily="34" charset="0"/>
            </a:endParaRPr>
          </a:p>
        </p:txBody>
      </p:sp>
      <p:sp>
        <p:nvSpPr>
          <p:cNvPr id="8" name="Text 5"/>
          <p:cNvSpPr txBox="1"/>
          <p:nvPr/>
        </p:nvSpPr>
        <p:spPr>
          <a:xfrm>
            <a:off x="3872609" y="4314698"/>
            <a:ext cx="3281598" cy="1574106"/>
          </a:xfrm>
          <a:prstGeom prst="rect">
            <a:avLst/>
          </a:prstGeom>
          <a:noFill/>
          <a:ln/>
        </p:spPr>
        <p:txBody>
          <a:bodyPr wrap="square" lIns="0" tIns="0" rIns="0" bIns="0" rtlCol="0" anchor="t">
            <a:normAutofit/>
          </a:bodyPr>
          <a:lstStyle/>
          <a:p>
            <a:pPr marL="0" indent="0" algn="l">
              <a:lnSpc>
                <a:spcPts val="6365"/>
              </a:lnSpc>
              <a:buNone/>
            </a:pPr>
            <a:r>
              <a:rPr lang="en-US" sz="6499" kern="0" spc="-301" dirty="0">
                <a:solidFill>
                  <a:srgbClr val="FFFFFF"/>
                </a:solidFill>
                <a:latin typeface="Bookman Old Style" panose="02050604050505020204" pitchFamily="18" charset="0"/>
                <a:ea typeface="Newsreader" pitchFamily="34" charset="-122"/>
                <a:cs typeface="Newsreader" pitchFamily="34" charset="-120"/>
              </a:rPr>
              <a:t>AI</a:t>
            </a:r>
            <a:endParaRPr lang="en-US" sz="6499" dirty="0">
              <a:latin typeface="Bookman Old Style" panose="02050604050505020204" pitchFamily="18" charset="0"/>
            </a:endParaRPr>
          </a:p>
        </p:txBody>
      </p:sp>
      <p:sp>
        <p:nvSpPr>
          <p:cNvPr id="9" name="Text 6"/>
          <p:cNvSpPr txBox="1"/>
          <p:nvPr/>
        </p:nvSpPr>
        <p:spPr>
          <a:xfrm>
            <a:off x="3872609" y="5141873"/>
            <a:ext cx="1987500" cy="313623"/>
          </a:xfrm>
          <a:prstGeom prst="rect">
            <a:avLst/>
          </a:prstGeom>
          <a:noFill/>
          <a:ln/>
        </p:spPr>
        <p:txBody>
          <a:bodyPr wrap="square" lIns="0" tIns="0" rIns="0" bIns="0" rtlCol="0" anchor="t">
            <a:noAutofit/>
          </a:bodyPr>
          <a:lstStyle/>
          <a:p>
            <a:pPr marL="0" indent="0" algn="ctr">
              <a:buNone/>
            </a:pPr>
            <a:r>
              <a:rPr lang="en-US" sz="1400" dirty="0">
                <a:solidFill>
                  <a:srgbClr val="D3E4F5"/>
                </a:solidFill>
                <a:latin typeface="Graphik Light" panose="020B0403030202060203" pitchFamily="34" charset="0"/>
                <a:ea typeface="Instrument Sans" pitchFamily="34" charset="-122"/>
                <a:cs typeface="Instrument Sans" pitchFamily="34" charset="-120"/>
              </a:rPr>
              <a:t>Avatars replace the influencer</a:t>
            </a:r>
            <a:endParaRPr lang="en-US" sz="1400" dirty="0">
              <a:latin typeface="Graphik Light" panose="020B0403030202060203" pitchFamily="34" charset="0"/>
            </a:endParaRPr>
          </a:p>
        </p:txBody>
      </p:sp>
      <p:sp>
        <p:nvSpPr>
          <p:cNvPr id="10" name="Text 7"/>
          <p:cNvSpPr txBox="1"/>
          <p:nvPr/>
        </p:nvSpPr>
        <p:spPr>
          <a:xfrm>
            <a:off x="6961311" y="4314698"/>
            <a:ext cx="3306997" cy="1574106"/>
          </a:xfrm>
          <a:prstGeom prst="rect">
            <a:avLst/>
          </a:prstGeom>
          <a:noFill/>
          <a:ln/>
        </p:spPr>
        <p:txBody>
          <a:bodyPr wrap="square" lIns="0" tIns="0" rIns="0" bIns="0" rtlCol="0" anchor="t">
            <a:normAutofit/>
          </a:bodyPr>
          <a:lstStyle/>
          <a:p>
            <a:pPr marL="0" indent="0" algn="l">
              <a:lnSpc>
                <a:spcPts val="6365"/>
              </a:lnSpc>
              <a:buNone/>
            </a:pPr>
            <a:r>
              <a:rPr lang="en-US" sz="6499" kern="0" spc="-301" dirty="0">
                <a:solidFill>
                  <a:srgbClr val="E6C76E"/>
                </a:solidFill>
                <a:latin typeface="Bookman Old Style" panose="02050604050505020204" pitchFamily="18" charset="0"/>
                <a:ea typeface="Newsreader" pitchFamily="34" charset="-122"/>
                <a:cs typeface="Newsreader" pitchFamily="34" charset="-120"/>
              </a:rPr>
              <a:t>0</a:t>
            </a:r>
            <a:endParaRPr lang="en-US" sz="6499" dirty="0">
              <a:latin typeface="Bookman Old Style" panose="02050604050505020204" pitchFamily="18" charset="0"/>
            </a:endParaRPr>
          </a:p>
        </p:txBody>
      </p:sp>
      <p:sp>
        <p:nvSpPr>
          <p:cNvPr id="11" name="Text 8"/>
          <p:cNvSpPr txBox="1"/>
          <p:nvPr/>
        </p:nvSpPr>
        <p:spPr>
          <a:xfrm>
            <a:off x="6961311" y="5141873"/>
            <a:ext cx="2012900" cy="313623"/>
          </a:xfrm>
          <a:prstGeom prst="rect">
            <a:avLst/>
          </a:prstGeom>
          <a:noFill/>
          <a:ln/>
        </p:spPr>
        <p:txBody>
          <a:bodyPr wrap="square" lIns="0" tIns="0" rIns="0" bIns="0" rtlCol="0" anchor="t">
            <a:noAutofit/>
          </a:bodyPr>
          <a:lstStyle/>
          <a:p>
            <a:pPr marL="0" indent="0" algn="ctr">
              <a:buNone/>
            </a:pPr>
            <a:r>
              <a:rPr lang="en-US" sz="1400" dirty="0">
                <a:solidFill>
                  <a:srgbClr val="D3E4F5"/>
                </a:solidFill>
                <a:latin typeface="Graphik Light" panose="020B0403030202060203" pitchFamily="34" charset="0"/>
                <a:ea typeface="Instrument Sans" pitchFamily="34" charset="-122"/>
                <a:cs typeface="Instrument Sans" pitchFamily="34" charset="-120"/>
              </a:rPr>
              <a:t>Margin left in the gig economy</a:t>
            </a:r>
            <a:endParaRPr lang="en-US" sz="1400" dirty="0">
              <a:latin typeface="Graphik Light" panose="020B0403030202060203" pitchFamily="34" charset="0"/>
            </a:endParaRPr>
          </a:p>
        </p:txBody>
      </p:sp>
      <p:sp>
        <p:nvSpPr>
          <p:cNvPr id="12" name="Text 9"/>
          <p:cNvSpPr txBox="1"/>
          <p:nvPr/>
        </p:nvSpPr>
        <p:spPr>
          <a:xfrm>
            <a:off x="772061" y="6159573"/>
            <a:ext cx="3279792" cy="647684"/>
          </a:xfrm>
          <a:prstGeom prst="rect">
            <a:avLst/>
          </a:prstGeom>
          <a:noFill/>
          <a:ln/>
        </p:spPr>
        <p:txBody>
          <a:bodyPr wrap="square" lIns="0" tIns="0" rIns="0" bIns="0" rtlCol="0" anchor="t">
            <a:normAutofit/>
          </a:bodyPr>
          <a:lstStyle/>
          <a:p>
            <a:pPr marL="0" indent="0" algn="l">
              <a:lnSpc>
                <a:spcPts val="2850"/>
              </a:lnSpc>
              <a:buNone/>
            </a:pPr>
            <a:r>
              <a:rPr lang="en-US" sz="2425" kern="0" spc="-65" dirty="0">
                <a:solidFill>
                  <a:srgbClr val="A8C9E8"/>
                </a:solidFill>
                <a:latin typeface="Bookman Old Style" panose="02050604050505020204" pitchFamily="18" charset="0"/>
                <a:ea typeface="Newsreader" pitchFamily="34" charset="-122"/>
                <a:cs typeface="Newsreader" pitchFamily="34" charset="-120"/>
              </a:rPr>
              <a:t>This is </a:t>
            </a:r>
            <a:r>
              <a:rPr lang="en-US" sz="2425" kern="0" spc="-65" dirty="0">
                <a:solidFill>
                  <a:srgbClr val="DBEAFC"/>
                </a:solidFill>
                <a:latin typeface="Bookman Old Style" panose="02050604050505020204" pitchFamily="18" charset="0"/>
                <a:ea typeface="Newsreader" pitchFamily="34" charset="-122"/>
                <a:cs typeface="Newsreader" pitchFamily="34" charset="-120"/>
              </a:rPr>
              <a:t>the exit closing.</a:t>
            </a:r>
            <a:endParaRPr lang="en-US" sz="2425" dirty="0">
              <a:latin typeface="Bookman Old Style" panose="02050604050505020204" pitchFamily="18" charset="0"/>
            </a:endParaRPr>
          </a:p>
        </p:txBody>
      </p:sp>
      <p:pic>
        <p:nvPicPr>
          <p:cNvPr id="13" name="Picture 12">
            <a:extLst>
              <a:ext uri="{FF2B5EF4-FFF2-40B4-BE49-F238E27FC236}">
                <a16:creationId xmlns:a16="http://schemas.microsoft.com/office/drawing/2014/main" id="{CFBEB8A3-016B-390E-F4E0-95B374C67F94}"/>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50B18"/>
        </a:solidFill>
        <a:effectLst/>
      </p:bgPr>
    </p:bg>
    <p:spTree>
      <p:nvGrpSpPr>
        <p:cNvPr id="1" name=""/>
        <p:cNvGrpSpPr/>
        <p:nvPr/>
      </p:nvGrpSpPr>
      <p:grpSpPr>
        <a:xfrm>
          <a:off x="0" y="0"/>
          <a:ext cx="0" cy="0"/>
          <a:chOff x="0" y="0"/>
          <a:chExt cx="0" cy="0"/>
        </a:xfrm>
      </p:grpSpPr>
      <p:pic>
        <p:nvPicPr>
          <p:cNvPr id="2" name="Image 0" descr="bgjpg/015.jpg"/>
          <p:cNvPicPr>
            <a:picLocks noChangeAspect="1"/>
          </p:cNvPicPr>
          <p:nvPr/>
        </p:nvPicPr>
        <p:blipFill>
          <a:blip r:embed="rId3"/>
          <a:srcRect t="6749" r="4165" b="1"/>
          <a:stretch>
            <a:fillRect/>
          </a:stretch>
        </p:blipFill>
        <p:spPr>
          <a:xfrm>
            <a:off x="42431" y="0"/>
            <a:ext cx="12149569" cy="6858000"/>
          </a:xfrm>
          <a:prstGeom prst="rect">
            <a:avLst/>
          </a:prstGeom>
        </p:spPr>
      </p:pic>
      <p:sp>
        <p:nvSpPr>
          <p:cNvPr id="3" name="Text 0"/>
          <p:cNvSpPr txBox="1"/>
          <p:nvPr/>
        </p:nvSpPr>
        <p:spPr>
          <a:xfrm>
            <a:off x="4947848" y="1162642"/>
            <a:ext cx="2295900" cy="578470"/>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OPENING</a:t>
            </a:r>
            <a:endParaRPr lang="en-US" sz="1600" dirty="0">
              <a:latin typeface="Graphik Light" panose="020B0403030202060203" pitchFamily="34" charset="0"/>
            </a:endParaRPr>
          </a:p>
        </p:txBody>
      </p:sp>
      <p:sp>
        <p:nvSpPr>
          <p:cNvPr id="4" name="Text 1"/>
          <p:cNvSpPr txBox="1"/>
          <p:nvPr/>
        </p:nvSpPr>
        <p:spPr>
          <a:xfrm>
            <a:off x="0" y="1743800"/>
            <a:ext cx="12191999" cy="2730749"/>
          </a:xfrm>
          <a:prstGeom prst="rect">
            <a:avLst/>
          </a:prstGeom>
          <a:noFill/>
          <a:ln/>
        </p:spPr>
        <p:txBody>
          <a:bodyPr wrap="square" lIns="0" tIns="0" rIns="0" bIns="0" rtlCol="0" anchor="t">
            <a:normAutofit/>
          </a:bodyPr>
          <a:lstStyle/>
          <a:p>
            <a:pPr marL="0" indent="0" algn="ctr">
              <a:lnSpc>
                <a:spcPts val="5488"/>
              </a:lnSpc>
              <a:buNone/>
            </a:pPr>
            <a:r>
              <a:rPr lang="en-US" sz="5432" kern="0" spc="-213" dirty="0">
                <a:solidFill>
                  <a:srgbClr val="FFFFFF"/>
                </a:solidFill>
                <a:latin typeface="Bookman Old Style" panose="02050604050505020204" pitchFamily="18" charset="0"/>
                <a:ea typeface="Newsreader" pitchFamily="34" charset="-122"/>
                <a:cs typeface="Newsreader" pitchFamily="34" charset="-120"/>
              </a:rPr>
              <a:t>And the doorway that opens </a:t>
            </a:r>
          </a:p>
          <a:p>
            <a:pPr marL="0" indent="0" algn="ctr">
              <a:lnSpc>
                <a:spcPts val="5488"/>
              </a:lnSpc>
              <a:buNone/>
            </a:pPr>
            <a:r>
              <a:rPr lang="en-US" sz="5432" kern="0" spc="-213" dirty="0">
                <a:solidFill>
                  <a:srgbClr val="A8C9E8"/>
                </a:solidFill>
                <a:latin typeface="Bookman Old Style" panose="02050604050505020204" pitchFamily="18" charset="0"/>
                <a:ea typeface="Newsreader" pitchFamily="34" charset="-122"/>
                <a:cs typeface="Newsreader" pitchFamily="34" charset="-120"/>
              </a:rPr>
              <a:t>is the biggest one yet.</a:t>
            </a:r>
            <a:r>
              <a:rPr lang="en-US" sz="5432" kern="0" spc="-213" dirty="0">
                <a:solidFill>
                  <a:srgbClr val="FFFFFF"/>
                </a:solidFill>
                <a:latin typeface="Bookman Old Style" panose="02050604050505020204" pitchFamily="18" charset="0"/>
                <a:ea typeface="Newsreader" pitchFamily="34" charset="-122"/>
                <a:cs typeface="Newsreader" pitchFamily="34" charset="-120"/>
              </a:rPr>
              <a:t> </a:t>
            </a:r>
            <a:endParaRPr lang="en-US" sz="5432" dirty="0">
              <a:latin typeface="Bookman Old Style" panose="02050604050505020204" pitchFamily="18" charset="0"/>
            </a:endParaRPr>
          </a:p>
        </p:txBody>
      </p:sp>
      <p:sp>
        <p:nvSpPr>
          <p:cNvPr id="5" name="Text 2"/>
          <p:cNvSpPr txBox="1"/>
          <p:nvPr/>
        </p:nvSpPr>
        <p:spPr>
          <a:xfrm>
            <a:off x="925690" y="4303918"/>
            <a:ext cx="10072096" cy="1102205"/>
          </a:xfrm>
          <a:prstGeom prst="rect">
            <a:avLst/>
          </a:prstGeom>
          <a:noFill/>
          <a:ln/>
        </p:spPr>
        <p:txBody>
          <a:bodyPr wrap="square" lIns="0" tIns="0" rIns="0" bIns="0" rtlCol="0" anchor="t">
            <a:normAutofit/>
          </a:bodyPr>
          <a:lstStyle/>
          <a:p>
            <a:pPr marL="0" indent="0" algn="ctr">
              <a:buNone/>
            </a:pPr>
            <a:r>
              <a:rPr lang="en-US" sz="2000" dirty="0">
                <a:solidFill>
                  <a:srgbClr val="D3E4F5"/>
                </a:solidFill>
                <a:latin typeface="Graphik Light" panose="020B0403030202060203" pitchFamily="34" charset="0"/>
                <a:ea typeface="Instrument Sans" pitchFamily="34" charset="-122"/>
                <a:cs typeface="Instrument Sans" pitchFamily="34" charset="-120"/>
              </a:rPr>
              <a:t>When the old routes close, people do not stop needing income. They start looking for something they can own. Direct selling is the one model built for exactly that moment.</a:t>
            </a:r>
            <a:endParaRPr lang="en-US" sz="2000" dirty="0">
              <a:latin typeface="Graphik Light" panose="020B0403030202060203" pitchFamily="34" charset="0"/>
            </a:endParaRPr>
          </a:p>
        </p:txBody>
      </p:sp>
      <p:sp>
        <p:nvSpPr>
          <p:cNvPr id="6" name="Text 3"/>
          <p:cNvSpPr txBox="1"/>
          <p:nvPr/>
        </p:nvSpPr>
        <p:spPr>
          <a:xfrm>
            <a:off x="1193810" y="5466201"/>
            <a:ext cx="9803976" cy="828992"/>
          </a:xfrm>
          <a:prstGeom prst="rect">
            <a:avLst/>
          </a:prstGeom>
          <a:noFill/>
          <a:ln/>
        </p:spPr>
        <p:txBody>
          <a:bodyPr wrap="square" lIns="0" tIns="0" rIns="0" bIns="0" rtlCol="0" anchor="t">
            <a:normAutofit/>
          </a:bodyPr>
          <a:lstStyle/>
          <a:p>
            <a:pPr marL="0" indent="0" algn="ctr">
              <a:lnSpc>
                <a:spcPts val="3648"/>
              </a:lnSpc>
              <a:buNone/>
            </a:pPr>
            <a:r>
              <a:rPr lang="en-US" sz="2400" kern="0" spc="-83" dirty="0">
                <a:solidFill>
                  <a:srgbClr val="A8C9E8"/>
                </a:solidFill>
                <a:latin typeface="Bookman Old Style" panose="02050604050505020204" pitchFamily="18" charset="0"/>
                <a:ea typeface="Newsreader" pitchFamily="34" charset="-122"/>
                <a:cs typeface="Newsreader" pitchFamily="34" charset="-120"/>
              </a:rPr>
              <a:t>The wave belongs to those who </a:t>
            </a:r>
            <a:r>
              <a:rPr lang="en-US" sz="2400" kern="0" spc="-83" dirty="0">
                <a:solidFill>
                  <a:srgbClr val="DBEAFC"/>
                </a:solidFill>
                <a:latin typeface="Bookman Old Style" panose="02050604050505020204" pitchFamily="18" charset="0"/>
                <a:ea typeface="Newsreader" pitchFamily="34" charset="-122"/>
                <a:cs typeface="Newsreader" pitchFamily="34" charset="-120"/>
              </a:rPr>
              <a:t>innovate and move first.</a:t>
            </a:r>
            <a:endParaRPr lang="en-US" sz="2400" dirty="0">
              <a:latin typeface="Bookman Old Style" panose="02050604050505020204" pitchFamily="18" charset="0"/>
            </a:endParaRPr>
          </a:p>
        </p:txBody>
      </p:sp>
      <p:pic>
        <p:nvPicPr>
          <p:cNvPr id="7" name="Picture 6">
            <a:extLst>
              <a:ext uri="{FF2B5EF4-FFF2-40B4-BE49-F238E27FC236}">
                <a16:creationId xmlns:a16="http://schemas.microsoft.com/office/drawing/2014/main" id="{F12E8BCE-9997-3648-7370-75969E751234}"/>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50B18"/>
        </a:solidFill>
        <a:effectLst/>
      </p:bgPr>
    </p:bg>
    <p:spTree>
      <p:nvGrpSpPr>
        <p:cNvPr id="1" name=""/>
        <p:cNvGrpSpPr/>
        <p:nvPr/>
      </p:nvGrpSpPr>
      <p:grpSpPr>
        <a:xfrm>
          <a:off x="0" y="0"/>
          <a:ext cx="0" cy="0"/>
          <a:chOff x="0" y="0"/>
          <a:chExt cx="0" cy="0"/>
        </a:xfrm>
      </p:grpSpPr>
      <p:pic>
        <p:nvPicPr>
          <p:cNvPr id="2" name="Image 0" descr="bgjpg/016.jpg"/>
          <p:cNvPicPr>
            <a:picLocks noChangeAspect="1"/>
          </p:cNvPicPr>
          <p:nvPr/>
        </p:nvPicPr>
        <p:blipFill>
          <a:blip r:embed="rId3"/>
          <a:srcRect t="7213" r="3975"/>
          <a:stretch>
            <a:fillRect/>
          </a:stretch>
        </p:blipFill>
        <p:spPr>
          <a:xfrm>
            <a:off x="305" y="0"/>
            <a:ext cx="12234392" cy="6857999"/>
          </a:xfrm>
          <a:prstGeom prst="rect">
            <a:avLst/>
          </a:prstGeom>
        </p:spPr>
      </p:pic>
      <p:sp>
        <p:nvSpPr>
          <p:cNvPr id="3" name="Text 0"/>
          <p:cNvSpPr txBox="1"/>
          <p:nvPr/>
        </p:nvSpPr>
        <p:spPr>
          <a:xfrm>
            <a:off x="683012" y="1539475"/>
            <a:ext cx="2518101" cy="424791"/>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OUR SIMPLE GOAL</a:t>
            </a:r>
            <a:endParaRPr lang="en-US" sz="1600" dirty="0">
              <a:latin typeface="Graphik Light" panose="020B0403030202060203" pitchFamily="34" charset="0"/>
            </a:endParaRPr>
          </a:p>
        </p:txBody>
      </p:sp>
      <p:sp>
        <p:nvSpPr>
          <p:cNvPr id="4" name="Text 1"/>
          <p:cNvSpPr txBox="1"/>
          <p:nvPr/>
        </p:nvSpPr>
        <p:spPr>
          <a:xfrm>
            <a:off x="683012" y="2090781"/>
            <a:ext cx="11508988" cy="1551465"/>
          </a:xfrm>
          <a:prstGeom prst="rect">
            <a:avLst/>
          </a:prstGeom>
          <a:noFill/>
          <a:ln/>
        </p:spPr>
        <p:txBody>
          <a:bodyPr wrap="square" lIns="0" tIns="0" rIns="0" bIns="0" rtlCol="0" anchor="t">
            <a:normAutofit/>
          </a:bodyPr>
          <a:lstStyle/>
          <a:p>
            <a:pPr marL="0" indent="0" algn="l">
              <a:lnSpc>
                <a:spcPts val="4264"/>
              </a:lnSpc>
              <a:buNone/>
            </a:pPr>
            <a:r>
              <a:rPr lang="en-US" sz="3977" kern="0" spc="-131" dirty="0">
                <a:solidFill>
                  <a:srgbClr val="0F1C36"/>
                </a:solidFill>
                <a:latin typeface="Bookman Old Style" panose="02050604050505020204" pitchFamily="18" charset="0"/>
                <a:ea typeface="Newsreader" pitchFamily="34" charset="-122"/>
                <a:cs typeface="Newsreader" pitchFamily="34" charset="-120"/>
              </a:rPr>
              <a:t>Create an environment where a Brand Partner can build </a:t>
            </a:r>
            <a:r>
              <a:rPr lang="en-US" sz="3977" kern="0" spc="-131" dirty="0">
                <a:solidFill>
                  <a:srgbClr val="2D63AD"/>
                </a:solidFill>
                <a:latin typeface="Bookman Old Style" panose="02050604050505020204" pitchFamily="18" charset="0"/>
                <a:ea typeface="Newsreader" pitchFamily="34" charset="-122"/>
                <a:cs typeface="Newsreader" pitchFamily="34" charset="-120"/>
              </a:rPr>
              <a:t>something that lasts.</a:t>
            </a:r>
            <a:r>
              <a:rPr lang="en-US" sz="3977" kern="0" spc="-131" dirty="0">
                <a:solidFill>
                  <a:srgbClr val="0F1C36"/>
                </a:solidFill>
                <a:latin typeface="Bookman Old Style" panose="02050604050505020204" pitchFamily="18" charset="0"/>
                <a:ea typeface="Newsreader" pitchFamily="34" charset="-122"/>
                <a:cs typeface="Newsreader" pitchFamily="34" charset="-120"/>
              </a:rPr>
              <a:t> </a:t>
            </a:r>
            <a:endParaRPr lang="en-US" sz="3977" dirty="0">
              <a:latin typeface="Bookman Old Style" panose="02050604050505020204" pitchFamily="18" charset="0"/>
            </a:endParaRPr>
          </a:p>
        </p:txBody>
      </p:sp>
      <p:pic>
        <p:nvPicPr>
          <p:cNvPr id="5" name="Picture 4">
            <a:extLst>
              <a:ext uri="{FF2B5EF4-FFF2-40B4-BE49-F238E27FC236}">
                <a16:creationId xmlns:a16="http://schemas.microsoft.com/office/drawing/2014/main" id="{063EA495-FC24-DF93-D726-6F9A2FFEAE82}"/>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50B18"/>
        </a:solidFill>
        <a:effectLst/>
      </p:bgPr>
    </p:bg>
    <p:spTree>
      <p:nvGrpSpPr>
        <p:cNvPr id="1" name=""/>
        <p:cNvGrpSpPr/>
        <p:nvPr/>
      </p:nvGrpSpPr>
      <p:grpSpPr>
        <a:xfrm>
          <a:off x="0" y="0"/>
          <a:ext cx="0" cy="0"/>
          <a:chOff x="0" y="0"/>
          <a:chExt cx="0" cy="0"/>
        </a:xfrm>
      </p:grpSpPr>
      <p:pic>
        <p:nvPicPr>
          <p:cNvPr id="2" name="Image 0" descr="bgjpg/017.jpg"/>
          <p:cNvPicPr>
            <a:picLocks noChangeAspect="1"/>
          </p:cNvPicPr>
          <p:nvPr/>
        </p:nvPicPr>
        <p:blipFill>
          <a:blip r:embed="rId3"/>
          <a:srcRect t="4809" r="4587"/>
          <a:stretch>
            <a:fillRect/>
          </a:stretch>
        </p:blipFill>
        <p:spPr>
          <a:xfrm>
            <a:off x="0" y="0"/>
            <a:ext cx="12219996" cy="6858000"/>
          </a:xfrm>
          <a:prstGeom prst="rect">
            <a:avLst/>
          </a:prstGeom>
        </p:spPr>
      </p:pic>
      <p:sp>
        <p:nvSpPr>
          <p:cNvPr id="3" name="Text 0"/>
          <p:cNvSpPr txBox="1"/>
          <p:nvPr/>
        </p:nvSpPr>
        <p:spPr>
          <a:xfrm>
            <a:off x="4126089" y="1406942"/>
            <a:ext cx="3939822" cy="286392"/>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LAUNCHED JANUARY 2026</a:t>
            </a:r>
            <a:endParaRPr lang="en-US" sz="1600" dirty="0">
              <a:latin typeface="Graphik Light" panose="020B0403030202060203" pitchFamily="34" charset="0"/>
            </a:endParaRPr>
          </a:p>
        </p:txBody>
      </p:sp>
      <p:sp>
        <p:nvSpPr>
          <p:cNvPr id="4" name="Text 1"/>
          <p:cNvSpPr txBox="1"/>
          <p:nvPr/>
        </p:nvSpPr>
        <p:spPr>
          <a:xfrm>
            <a:off x="2037445" y="5036562"/>
            <a:ext cx="8116804" cy="828992"/>
          </a:xfrm>
          <a:prstGeom prst="rect">
            <a:avLst/>
          </a:prstGeom>
          <a:noFill/>
          <a:ln/>
        </p:spPr>
        <p:txBody>
          <a:bodyPr wrap="square" lIns="0" tIns="0" rIns="0" bIns="0" rtlCol="0" anchor="t">
            <a:normAutofit/>
          </a:bodyPr>
          <a:lstStyle/>
          <a:p>
            <a:pPr marL="0" indent="0" algn="ctr">
              <a:lnSpc>
                <a:spcPts val="3648"/>
              </a:lnSpc>
              <a:buNone/>
            </a:pPr>
            <a:r>
              <a:rPr lang="en-US" sz="3104" kern="0" spc="-83" dirty="0">
                <a:solidFill>
                  <a:srgbClr val="A8C9E8"/>
                </a:solidFill>
                <a:latin typeface="Graphik Light" panose="020B0403030202060203" pitchFamily="34" charset="0"/>
                <a:ea typeface="Newsreader" pitchFamily="34" charset="-122"/>
                <a:cs typeface="Newsreader" pitchFamily="34" charset="-120"/>
              </a:rPr>
              <a:t>And it rewards you for </a:t>
            </a:r>
            <a:r>
              <a:rPr lang="en-US" sz="3104" kern="0" spc="-83" dirty="0">
                <a:solidFill>
                  <a:srgbClr val="DBEAFC"/>
                </a:solidFill>
                <a:latin typeface="Graphik Light" panose="020B0403030202060203" pitchFamily="34" charset="0"/>
                <a:ea typeface="Newsreader" pitchFamily="34" charset="-122"/>
                <a:cs typeface="Newsreader" pitchFamily="34" charset="-120"/>
              </a:rPr>
              <a:t>sharing something real.</a:t>
            </a:r>
            <a:endParaRPr lang="en-US" sz="3104" dirty="0">
              <a:latin typeface="Graphik Light" panose="020B0403030202060203" pitchFamily="34" charset="0"/>
            </a:endParaRPr>
          </a:p>
        </p:txBody>
      </p:sp>
      <p:pic>
        <p:nvPicPr>
          <p:cNvPr id="5" name="Picture 4">
            <a:extLst>
              <a:ext uri="{FF2B5EF4-FFF2-40B4-BE49-F238E27FC236}">
                <a16:creationId xmlns:a16="http://schemas.microsoft.com/office/drawing/2014/main" id="{234DE438-8ADF-20CA-29B9-88C039455CC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50B18"/>
        </a:solidFill>
        <a:effectLst/>
      </p:bgPr>
    </p:bg>
    <p:spTree>
      <p:nvGrpSpPr>
        <p:cNvPr id="1" name=""/>
        <p:cNvGrpSpPr/>
        <p:nvPr/>
      </p:nvGrpSpPr>
      <p:grpSpPr>
        <a:xfrm>
          <a:off x="0" y="0"/>
          <a:ext cx="0" cy="0"/>
          <a:chOff x="0" y="0"/>
          <a:chExt cx="0" cy="0"/>
        </a:xfrm>
      </p:grpSpPr>
      <p:pic>
        <p:nvPicPr>
          <p:cNvPr id="2" name="Image 0" descr="bgjpg/018.jpg"/>
          <p:cNvPicPr>
            <a:picLocks noChangeAspect="1"/>
          </p:cNvPicPr>
          <p:nvPr/>
        </p:nvPicPr>
        <p:blipFill>
          <a:blip r:embed="rId3"/>
          <a:srcRect l="1662" t="5432" r="3797"/>
          <a:stretch>
            <a:fillRect/>
          </a:stretch>
        </p:blipFill>
        <p:spPr>
          <a:xfrm>
            <a:off x="0" y="0"/>
            <a:ext cx="12188272" cy="6858000"/>
          </a:xfrm>
          <a:prstGeom prst="rect">
            <a:avLst/>
          </a:prstGeom>
        </p:spPr>
      </p:pic>
      <p:sp>
        <p:nvSpPr>
          <p:cNvPr id="3" name="Text 0"/>
          <p:cNvSpPr txBox="1"/>
          <p:nvPr/>
        </p:nvSpPr>
        <p:spPr>
          <a:xfrm>
            <a:off x="5082069" y="869762"/>
            <a:ext cx="2483555" cy="321993"/>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A CLEAR SIGNAL</a:t>
            </a:r>
            <a:endParaRPr lang="en-US" sz="1600" dirty="0">
              <a:latin typeface="Graphik Light" panose="020B0403030202060203" pitchFamily="34" charset="0"/>
            </a:endParaRPr>
          </a:p>
        </p:txBody>
      </p:sp>
      <p:sp>
        <p:nvSpPr>
          <p:cNvPr id="4" name="Text 1"/>
          <p:cNvSpPr txBox="1"/>
          <p:nvPr/>
        </p:nvSpPr>
        <p:spPr>
          <a:xfrm>
            <a:off x="2342650" y="1279366"/>
            <a:ext cx="7502972" cy="829031"/>
          </a:xfrm>
          <a:prstGeom prst="rect">
            <a:avLst/>
          </a:prstGeom>
          <a:noFill/>
          <a:ln/>
        </p:spPr>
        <p:txBody>
          <a:bodyPr wrap="square" lIns="0" tIns="0" rIns="0" bIns="0" rtlCol="0" anchor="t">
            <a:normAutofit/>
          </a:bodyPr>
          <a:lstStyle/>
          <a:p>
            <a:pPr marL="0" indent="0" algn="ctr">
              <a:lnSpc>
                <a:spcPts val="3468"/>
              </a:lnSpc>
              <a:buNone/>
            </a:pPr>
            <a:r>
              <a:rPr lang="en-US" sz="4400" kern="0" spc="-109" dirty="0">
                <a:solidFill>
                  <a:srgbClr val="FFFFFF"/>
                </a:solidFill>
                <a:latin typeface="Bookman Old Style" panose="02050604050505020204" pitchFamily="18" charset="0"/>
                <a:ea typeface="Newsreader" pitchFamily="34" charset="-122"/>
                <a:cs typeface="Newsreader" pitchFamily="34" charset="-120"/>
              </a:rPr>
              <a:t>We invested </a:t>
            </a:r>
            <a:r>
              <a:rPr lang="en-US" sz="4400" kern="0" spc="-109" dirty="0">
                <a:solidFill>
                  <a:srgbClr val="A8C9E8"/>
                </a:solidFill>
                <a:latin typeface="Bookman Old Style" panose="02050604050505020204" pitchFamily="18" charset="0"/>
                <a:ea typeface="Newsreader" pitchFamily="34" charset="-122"/>
                <a:cs typeface="Newsreader" pitchFamily="34" charset="-120"/>
              </a:rPr>
              <a:t>in you.</a:t>
            </a:r>
            <a:r>
              <a:rPr lang="en-US" sz="4400" kern="0" spc="-109" dirty="0">
                <a:solidFill>
                  <a:srgbClr val="FFFFFF"/>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sp>
        <p:nvSpPr>
          <p:cNvPr id="5" name="Text 2"/>
          <p:cNvSpPr txBox="1"/>
          <p:nvPr/>
        </p:nvSpPr>
        <p:spPr>
          <a:xfrm>
            <a:off x="2205472" y="4765854"/>
            <a:ext cx="8236750" cy="812780"/>
          </a:xfrm>
          <a:prstGeom prst="rect">
            <a:avLst/>
          </a:prstGeom>
          <a:noFill/>
          <a:ln/>
        </p:spPr>
        <p:txBody>
          <a:bodyPr wrap="square" lIns="0" tIns="0" rIns="0" bIns="0" rtlCol="0" anchor="t">
            <a:noAutofit/>
          </a:bodyPr>
          <a:lstStyle/>
          <a:p>
            <a:pPr marL="0" indent="0" algn="ctr">
              <a:buNone/>
            </a:pPr>
            <a:r>
              <a:rPr lang="en-US" sz="1600" dirty="0">
                <a:solidFill>
                  <a:srgbClr val="D3E4F5"/>
                </a:solidFill>
                <a:latin typeface="Graphik Light" panose="020B0403030202060203" pitchFamily="34" charset="0"/>
                <a:ea typeface="Instrument Sans" pitchFamily="34" charset="-122"/>
                <a:cs typeface="Instrument Sans" pitchFamily="34" charset="-120"/>
              </a:rPr>
              <a:t>New money into ASEA ONE, to show our commitment to Brand Partners in the economics of the opportunity, not simply in words.</a:t>
            </a:r>
            <a:endParaRPr lang="en-US" sz="1600" dirty="0">
              <a:latin typeface="Graphik Light" panose="020B0403030202060203" pitchFamily="34" charset="0"/>
            </a:endParaRPr>
          </a:p>
        </p:txBody>
      </p:sp>
      <p:sp>
        <p:nvSpPr>
          <p:cNvPr id="6" name="Text 3"/>
          <p:cNvSpPr txBox="1"/>
          <p:nvPr/>
        </p:nvSpPr>
        <p:spPr>
          <a:xfrm>
            <a:off x="2374409" y="5673634"/>
            <a:ext cx="7439454" cy="828992"/>
          </a:xfrm>
          <a:prstGeom prst="rect">
            <a:avLst/>
          </a:prstGeom>
          <a:noFill/>
          <a:ln/>
        </p:spPr>
        <p:txBody>
          <a:bodyPr wrap="square" lIns="0" tIns="0" rIns="0" bIns="0" rtlCol="0" anchor="t">
            <a:normAutofit fontScale="92500"/>
          </a:bodyPr>
          <a:lstStyle/>
          <a:p>
            <a:pPr marL="0" indent="0" algn="ctr">
              <a:lnSpc>
                <a:spcPts val="3648"/>
              </a:lnSpc>
              <a:buNone/>
            </a:pPr>
            <a:r>
              <a:rPr lang="en-US" sz="3104" kern="0" spc="-83" dirty="0">
                <a:solidFill>
                  <a:srgbClr val="A8C9E8"/>
                </a:solidFill>
                <a:latin typeface="Bookman Old Style" panose="02050604050505020204" pitchFamily="18" charset="0"/>
                <a:ea typeface="Newsreader" pitchFamily="34" charset="-122"/>
                <a:cs typeface="Newsreader" pitchFamily="34" charset="-120"/>
              </a:rPr>
              <a:t>Funded by the company. </a:t>
            </a:r>
            <a:r>
              <a:rPr lang="en-US" sz="3104" kern="0" spc="-83" dirty="0">
                <a:solidFill>
                  <a:srgbClr val="DBEAFC"/>
                </a:solidFill>
                <a:latin typeface="Bookman Old Style" panose="02050604050505020204" pitchFamily="18" charset="0"/>
                <a:ea typeface="Newsreader" pitchFamily="34" charset="-122"/>
                <a:cs typeface="Newsreader" pitchFamily="34" charset="-120"/>
              </a:rPr>
              <a:t>Paid to the field.</a:t>
            </a:r>
            <a:endParaRPr lang="en-US" sz="3104" dirty="0">
              <a:latin typeface="Bookman Old Style" panose="02050604050505020204" pitchFamily="18" charset="0"/>
            </a:endParaRPr>
          </a:p>
        </p:txBody>
      </p:sp>
      <p:pic>
        <p:nvPicPr>
          <p:cNvPr id="7" name="Picture 6">
            <a:extLst>
              <a:ext uri="{FF2B5EF4-FFF2-40B4-BE49-F238E27FC236}">
                <a16:creationId xmlns:a16="http://schemas.microsoft.com/office/drawing/2014/main" id="{60E498AD-BD13-FE15-9E26-D6D0401230B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50B18"/>
        </a:solidFill>
        <a:effectLst/>
      </p:bgPr>
    </p:bg>
    <p:spTree>
      <p:nvGrpSpPr>
        <p:cNvPr id="1" name=""/>
        <p:cNvGrpSpPr/>
        <p:nvPr/>
      </p:nvGrpSpPr>
      <p:grpSpPr>
        <a:xfrm>
          <a:off x="0" y="0"/>
          <a:ext cx="0" cy="0"/>
          <a:chOff x="0" y="0"/>
          <a:chExt cx="0" cy="0"/>
        </a:xfrm>
      </p:grpSpPr>
      <p:pic>
        <p:nvPicPr>
          <p:cNvPr id="2" name="Image 0" descr="bgjpg/019.jpg"/>
          <p:cNvPicPr>
            <a:picLocks noChangeAspect="1"/>
          </p:cNvPicPr>
          <p:nvPr/>
        </p:nvPicPr>
        <p:blipFill>
          <a:blip r:embed="rId3"/>
          <a:srcRect l="2496" t="6584" r="4072"/>
          <a:stretch>
            <a:fillRect/>
          </a:stretch>
        </p:blipFill>
        <p:spPr>
          <a:xfrm>
            <a:off x="0" y="994"/>
            <a:ext cx="12192000" cy="6857006"/>
          </a:xfrm>
          <a:prstGeom prst="rect">
            <a:avLst/>
          </a:prstGeom>
        </p:spPr>
      </p:pic>
      <p:sp>
        <p:nvSpPr>
          <p:cNvPr id="3" name="Text 0"/>
          <p:cNvSpPr txBox="1"/>
          <p:nvPr/>
        </p:nvSpPr>
        <p:spPr>
          <a:xfrm>
            <a:off x="4255911" y="926683"/>
            <a:ext cx="3984978" cy="392586"/>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ASEA ONE INNOVATION</a:t>
            </a:r>
            <a:endParaRPr lang="en-US" sz="1600" dirty="0">
              <a:latin typeface="Graphik Light" panose="020B0403030202060203" pitchFamily="34" charset="0"/>
            </a:endParaRPr>
          </a:p>
        </p:txBody>
      </p:sp>
      <p:sp>
        <p:nvSpPr>
          <p:cNvPr id="4" name="Text 1"/>
          <p:cNvSpPr txBox="1"/>
          <p:nvPr/>
        </p:nvSpPr>
        <p:spPr>
          <a:xfrm>
            <a:off x="1059306" y="1193638"/>
            <a:ext cx="10073388" cy="1717354"/>
          </a:xfrm>
          <a:prstGeom prst="rect">
            <a:avLst/>
          </a:prstGeom>
          <a:noFill/>
          <a:ln/>
        </p:spPr>
        <p:txBody>
          <a:bodyPr wrap="square" lIns="0" tIns="0" rIns="0" bIns="0" rtlCol="0" anchor="t">
            <a:normAutofit/>
          </a:bodyPr>
          <a:lstStyle/>
          <a:p>
            <a:pPr marL="0" indent="0" algn="ctr">
              <a:lnSpc>
                <a:spcPts val="4692"/>
              </a:lnSpc>
              <a:buNone/>
            </a:pPr>
            <a:r>
              <a:rPr lang="en-US" sz="4000" kern="0" spc="-147" dirty="0">
                <a:solidFill>
                  <a:srgbClr val="FFFFFF"/>
                </a:solidFill>
                <a:latin typeface="Bookman Old Style" panose="02050604050505020204" pitchFamily="18" charset="0"/>
                <a:ea typeface="Newsreader" pitchFamily="34" charset="-122"/>
                <a:cs typeface="Newsreader" pitchFamily="34" charset="-120"/>
              </a:rPr>
              <a:t>Two structures. </a:t>
            </a:r>
          </a:p>
          <a:p>
            <a:pPr marL="0" indent="0" algn="ctr">
              <a:lnSpc>
                <a:spcPts val="4692"/>
              </a:lnSpc>
              <a:buNone/>
            </a:pPr>
            <a:r>
              <a:rPr lang="en-US" sz="4000" kern="0" spc="-147" dirty="0">
                <a:solidFill>
                  <a:srgbClr val="A8C9E8"/>
                </a:solidFill>
                <a:latin typeface="Bookman Old Style" panose="02050604050505020204" pitchFamily="18" charset="0"/>
                <a:ea typeface="Newsreader" pitchFamily="34" charset="-122"/>
                <a:cs typeface="Newsreader" pitchFamily="34" charset="-120"/>
              </a:rPr>
              <a:t>One</a:t>
            </a:r>
            <a:r>
              <a:rPr lang="en-US" sz="4000" kern="0" spc="-147" dirty="0">
                <a:solidFill>
                  <a:srgbClr val="FFFFFF"/>
                </a:solidFill>
                <a:latin typeface="Bookman Old Style" panose="02050604050505020204" pitchFamily="18" charset="0"/>
                <a:ea typeface="Newsreader" pitchFamily="34" charset="-122"/>
                <a:cs typeface="Newsreader" pitchFamily="34" charset="-120"/>
              </a:rPr>
              <a:t> Diamond business. </a:t>
            </a:r>
            <a:endParaRPr lang="en-US" sz="4000" dirty="0">
              <a:latin typeface="Bookman Old Style" panose="02050604050505020204" pitchFamily="18" charset="0"/>
            </a:endParaRPr>
          </a:p>
        </p:txBody>
      </p:sp>
      <p:sp>
        <p:nvSpPr>
          <p:cNvPr id="5" name="Text 2"/>
          <p:cNvSpPr txBox="1"/>
          <p:nvPr/>
        </p:nvSpPr>
        <p:spPr>
          <a:xfrm>
            <a:off x="3601762" y="5820990"/>
            <a:ext cx="5530037" cy="828992"/>
          </a:xfrm>
          <a:prstGeom prst="rect">
            <a:avLst/>
          </a:prstGeom>
          <a:noFill/>
          <a:ln/>
        </p:spPr>
        <p:txBody>
          <a:bodyPr wrap="square" lIns="0" tIns="0" rIns="0" bIns="0" rtlCol="0" anchor="t">
            <a:normAutofit/>
          </a:bodyPr>
          <a:lstStyle/>
          <a:p>
            <a:pPr marL="0" indent="0" algn="ctr">
              <a:lnSpc>
                <a:spcPts val="3648"/>
              </a:lnSpc>
              <a:buNone/>
            </a:pPr>
            <a:r>
              <a:rPr lang="en-US" sz="3104" kern="0" spc="-83" dirty="0">
                <a:solidFill>
                  <a:srgbClr val="A8C9E8"/>
                </a:solidFill>
                <a:latin typeface="Bookman Old Style" panose="02050604050505020204" pitchFamily="18" charset="0"/>
                <a:ea typeface="Newsreader" pitchFamily="34" charset="-122"/>
                <a:cs typeface="Newsreader" pitchFamily="34" charset="-120"/>
              </a:rPr>
              <a:t>No choosing. </a:t>
            </a:r>
            <a:r>
              <a:rPr lang="en-US" sz="3104" kern="0" spc="-83" dirty="0">
                <a:solidFill>
                  <a:srgbClr val="DBEAFC"/>
                </a:solidFill>
                <a:latin typeface="Bookman Old Style" panose="02050604050505020204" pitchFamily="18" charset="0"/>
                <a:ea typeface="Newsreader" pitchFamily="34" charset="-122"/>
                <a:cs typeface="Newsreader" pitchFamily="34" charset="-120"/>
              </a:rPr>
              <a:t>No starting over.</a:t>
            </a:r>
            <a:endParaRPr lang="en-US" sz="3104" dirty="0">
              <a:latin typeface="Bookman Old Style" panose="02050604050505020204" pitchFamily="18" charset="0"/>
            </a:endParaRPr>
          </a:p>
        </p:txBody>
      </p:sp>
      <p:pic>
        <p:nvPicPr>
          <p:cNvPr id="6" name="Picture 5">
            <a:extLst>
              <a:ext uri="{FF2B5EF4-FFF2-40B4-BE49-F238E27FC236}">
                <a16:creationId xmlns:a16="http://schemas.microsoft.com/office/drawing/2014/main" id="{C1310266-64EE-C968-FA3A-29D31E911A02}"/>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50B18"/>
        </a:solidFill>
        <a:effectLst/>
      </p:bgPr>
    </p:bg>
    <p:spTree>
      <p:nvGrpSpPr>
        <p:cNvPr id="1" name=""/>
        <p:cNvGrpSpPr/>
        <p:nvPr/>
      </p:nvGrpSpPr>
      <p:grpSpPr>
        <a:xfrm>
          <a:off x="0" y="0"/>
          <a:ext cx="0" cy="0"/>
          <a:chOff x="0" y="0"/>
          <a:chExt cx="0" cy="0"/>
        </a:xfrm>
      </p:grpSpPr>
      <p:pic>
        <p:nvPicPr>
          <p:cNvPr id="2" name="Image 0" descr="bgjpg/002.jpg"/>
          <p:cNvPicPr>
            <a:picLocks noChangeAspect="1"/>
          </p:cNvPicPr>
          <p:nvPr/>
        </p:nvPicPr>
        <p:blipFill>
          <a:blip r:embed="rId3"/>
          <a:srcRect l="282" t="3457" r="4350" b="1178"/>
          <a:stretch>
            <a:fillRect/>
          </a:stretch>
        </p:blipFill>
        <p:spPr>
          <a:xfrm>
            <a:off x="0" y="0"/>
            <a:ext cx="12192000" cy="6858000"/>
          </a:xfrm>
          <a:prstGeom prst="rect">
            <a:avLst/>
          </a:prstGeom>
        </p:spPr>
      </p:pic>
      <p:sp>
        <p:nvSpPr>
          <p:cNvPr id="3" name="Text 0"/>
          <p:cNvSpPr txBox="1"/>
          <p:nvPr/>
        </p:nvSpPr>
        <p:spPr>
          <a:xfrm>
            <a:off x="688760" y="1600724"/>
            <a:ext cx="6311147" cy="248834"/>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VERDIS NORTON, OUR FOUNDER</a:t>
            </a:r>
            <a:endParaRPr lang="en-US" sz="1600" dirty="0">
              <a:latin typeface="Graphik Light" panose="020B0403030202060203" pitchFamily="34" charset="0"/>
            </a:endParaRPr>
          </a:p>
        </p:txBody>
      </p:sp>
      <p:sp>
        <p:nvSpPr>
          <p:cNvPr id="4" name="Text 1"/>
          <p:cNvSpPr txBox="1"/>
          <p:nvPr/>
        </p:nvSpPr>
        <p:spPr>
          <a:xfrm>
            <a:off x="688760" y="2061700"/>
            <a:ext cx="6533442" cy="1673443"/>
          </a:xfrm>
          <a:prstGeom prst="rect">
            <a:avLst/>
          </a:prstGeom>
          <a:noFill/>
          <a:ln/>
        </p:spPr>
        <p:txBody>
          <a:bodyPr wrap="square" lIns="0" tIns="0" rIns="0" bIns="0" rtlCol="0" anchor="t">
            <a:normAutofit lnSpcReduction="10000"/>
          </a:bodyPr>
          <a:lstStyle/>
          <a:p>
            <a:pPr marL="0" indent="0" algn="l">
              <a:buNone/>
            </a:pPr>
            <a:r>
              <a:rPr lang="en-US" sz="6000" kern="0" spc="-137" dirty="0">
                <a:solidFill>
                  <a:srgbClr val="FFFFFF"/>
                </a:solidFill>
                <a:latin typeface="Bookman Old Style" panose="02050604050505020204" pitchFamily="18" charset="0"/>
                <a:ea typeface="Newsreader" pitchFamily="34" charset="-122"/>
                <a:cs typeface="Newsreader" pitchFamily="34" charset="-120"/>
              </a:rPr>
              <a:t>It started when someone said </a:t>
            </a:r>
            <a:r>
              <a:rPr lang="en-US" sz="6000" kern="0" spc="-137" dirty="0">
                <a:solidFill>
                  <a:srgbClr val="A8C9E8"/>
                </a:solidFill>
                <a:latin typeface="Bookman Old Style" panose="02050604050505020204" pitchFamily="18" charset="0"/>
                <a:ea typeface="Newsreader" pitchFamily="34" charset="-122"/>
                <a:cs typeface="Newsreader" pitchFamily="34" charset="-120"/>
              </a:rPr>
              <a:t>no.</a:t>
            </a:r>
            <a:endParaRPr lang="en-US" sz="6000" dirty="0">
              <a:latin typeface="Bookman Old Style" panose="02050604050505020204" pitchFamily="18" charset="0"/>
            </a:endParaRPr>
          </a:p>
        </p:txBody>
      </p:sp>
      <p:sp>
        <p:nvSpPr>
          <p:cNvPr id="5" name="Text 2"/>
          <p:cNvSpPr txBox="1"/>
          <p:nvPr/>
        </p:nvSpPr>
        <p:spPr>
          <a:xfrm>
            <a:off x="688760" y="3911258"/>
            <a:ext cx="6311146" cy="1213898"/>
          </a:xfrm>
          <a:prstGeom prst="rect">
            <a:avLst/>
          </a:prstGeom>
          <a:noFill/>
          <a:ln/>
        </p:spPr>
        <p:txBody>
          <a:bodyPr wrap="square" lIns="0" tIns="0" rIns="0" bIns="0" rtlCol="0" anchor="t">
            <a:normAutofit/>
          </a:bodyPr>
          <a:lstStyle/>
          <a:p>
            <a:pPr marL="0" indent="0" algn="l">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Offered a fortune to take the technology off the market and let it disappear; he turned it down. We exist because one person chose people over a payday.</a:t>
            </a:r>
            <a:endParaRPr lang="en-US" sz="2000" dirty="0">
              <a:latin typeface="Graphik Light" panose="020B0403030202060203"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50B18"/>
        </a:solidFill>
        <a:effectLst/>
      </p:bgPr>
    </p:bg>
    <p:spTree>
      <p:nvGrpSpPr>
        <p:cNvPr id="1" name=""/>
        <p:cNvGrpSpPr/>
        <p:nvPr/>
      </p:nvGrpSpPr>
      <p:grpSpPr>
        <a:xfrm>
          <a:off x="0" y="0"/>
          <a:ext cx="0" cy="0"/>
          <a:chOff x="0" y="0"/>
          <a:chExt cx="0" cy="0"/>
        </a:xfrm>
      </p:grpSpPr>
      <p:pic>
        <p:nvPicPr>
          <p:cNvPr id="2" name="Image 0" descr="bgjpg/020.jpg"/>
          <p:cNvPicPr>
            <a:picLocks noChangeAspect="1"/>
          </p:cNvPicPr>
          <p:nvPr/>
        </p:nvPicPr>
        <p:blipFill>
          <a:blip r:embed="rId3"/>
          <a:srcRect t="5464" r="3850"/>
          <a:stretch>
            <a:fillRect/>
          </a:stretch>
        </p:blipFill>
        <p:spPr>
          <a:xfrm>
            <a:off x="1" y="14990"/>
            <a:ext cx="12191999" cy="6858000"/>
          </a:xfrm>
          <a:prstGeom prst="rect">
            <a:avLst/>
          </a:prstGeom>
          <a:solidFill>
            <a:schemeClr val="bg1"/>
          </a:solidFill>
        </p:spPr>
      </p:pic>
      <p:sp>
        <p:nvSpPr>
          <p:cNvPr id="3" name="Text 0"/>
          <p:cNvSpPr txBox="1"/>
          <p:nvPr/>
        </p:nvSpPr>
        <p:spPr>
          <a:xfrm>
            <a:off x="676654" y="1509873"/>
            <a:ext cx="2901923" cy="454394"/>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BUILT FOR ANYONE</a:t>
            </a:r>
            <a:endParaRPr lang="en-US" sz="1600" dirty="0">
              <a:latin typeface="Graphik Light" panose="020B0403030202060203" pitchFamily="34" charset="0"/>
            </a:endParaRPr>
          </a:p>
        </p:txBody>
      </p:sp>
      <p:sp>
        <p:nvSpPr>
          <p:cNvPr id="4" name="Text 1"/>
          <p:cNvSpPr txBox="1"/>
          <p:nvPr/>
        </p:nvSpPr>
        <p:spPr>
          <a:xfrm>
            <a:off x="682707" y="2174067"/>
            <a:ext cx="11508988" cy="1551465"/>
          </a:xfrm>
          <a:prstGeom prst="rect">
            <a:avLst/>
          </a:prstGeom>
          <a:noFill/>
          <a:ln/>
        </p:spPr>
        <p:txBody>
          <a:bodyPr wrap="square" lIns="0" tIns="0" rIns="0" bIns="0" rtlCol="0" anchor="t">
            <a:normAutofit/>
          </a:bodyPr>
          <a:lstStyle/>
          <a:p>
            <a:pPr marL="0" indent="0" algn="l">
              <a:buNone/>
            </a:pPr>
            <a:r>
              <a:rPr lang="en-US" sz="4400" kern="0" spc="-131" dirty="0">
                <a:solidFill>
                  <a:srgbClr val="0F1C36"/>
                </a:solidFill>
                <a:latin typeface="Bookman Old Style" panose="02050604050505020204" pitchFamily="18" charset="0"/>
                <a:ea typeface="Newsreader" pitchFamily="34" charset="-122"/>
                <a:cs typeface="Newsreader" pitchFamily="34" charset="-120"/>
              </a:rPr>
              <a:t>The engine that lets anyone, from any walk of life, </a:t>
            </a:r>
            <a:r>
              <a:rPr lang="en-US" sz="4400" kern="0" spc="-131" dirty="0">
                <a:solidFill>
                  <a:srgbClr val="2D63AD"/>
                </a:solidFill>
                <a:latin typeface="Bookman Old Style" panose="02050604050505020204" pitchFamily="18" charset="0"/>
                <a:ea typeface="Newsreader" pitchFamily="34" charset="-122"/>
                <a:cs typeface="Newsreader" pitchFamily="34" charset="-120"/>
              </a:rPr>
              <a:t>share something real.</a:t>
            </a:r>
            <a:r>
              <a:rPr lang="en-US" sz="4400" kern="0" spc="-131" dirty="0">
                <a:solidFill>
                  <a:srgbClr val="0F1C36"/>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pic>
        <p:nvPicPr>
          <p:cNvPr id="5" name="Picture 4">
            <a:extLst>
              <a:ext uri="{FF2B5EF4-FFF2-40B4-BE49-F238E27FC236}">
                <a16:creationId xmlns:a16="http://schemas.microsoft.com/office/drawing/2014/main" id="{C13EE7F1-C883-EE12-0765-77FDE3BB6DD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50B18"/>
        </a:solidFill>
        <a:effectLst/>
      </p:bgPr>
    </p:bg>
    <p:spTree>
      <p:nvGrpSpPr>
        <p:cNvPr id="1" name=""/>
        <p:cNvGrpSpPr/>
        <p:nvPr/>
      </p:nvGrpSpPr>
      <p:grpSpPr>
        <a:xfrm>
          <a:off x="0" y="0"/>
          <a:ext cx="0" cy="0"/>
          <a:chOff x="0" y="0"/>
          <a:chExt cx="0" cy="0"/>
        </a:xfrm>
      </p:grpSpPr>
      <p:pic>
        <p:nvPicPr>
          <p:cNvPr id="2" name="Image 0" descr="bgjpg/021.jpg"/>
          <p:cNvPicPr>
            <a:picLocks noChangeAspect="1"/>
          </p:cNvPicPr>
          <p:nvPr/>
        </p:nvPicPr>
        <p:blipFill>
          <a:blip r:embed="rId3"/>
          <a:srcRect t="5182" r="4341"/>
          <a:stretch>
            <a:fillRect/>
          </a:stretch>
        </p:blipFill>
        <p:spPr>
          <a:xfrm>
            <a:off x="0" y="1"/>
            <a:ext cx="12192000" cy="6858000"/>
          </a:xfrm>
          <a:prstGeom prst="rect">
            <a:avLst/>
          </a:prstGeom>
        </p:spPr>
      </p:pic>
      <p:sp>
        <p:nvSpPr>
          <p:cNvPr id="3" name="Text 0"/>
          <p:cNvSpPr txBox="1"/>
          <p:nvPr/>
        </p:nvSpPr>
        <p:spPr>
          <a:xfrm>
            <a:off x="4752622" y="709880"/>
            <a:ext cx="2889955" cy="306120"/>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FIRST 90 DAYS</a:t>
            </a:r>
            <a:endParaRPr lang="en-US" sz="1600" dirty="0">
              <a:latin typeface="Graphik Light" panose="020B0403030202060203" pitchFamily="34" charset="0"/>
            </a:endParaRPr>
          </a:p>
        </p:txBody>
      </p:sp>
      <p:sp>
        <p:nvSpPr>
          <p:cNvPr id="4" name="Text 1"/>
          <p:cNvSpPr txBox="1"/>
          <p:nvPr/>
        </p:nvSpPr>
        <p:spPr>
          <a:xfrm>
            <a:off x="2243923" y="5906773"/>
            <a:ext cx="8184443" cy="595853"/>
          </a:xfrm>
          <a:prstGeom prst="rect">
            <a:avLst/>
          </a:prstGeom>
          <a:noFill/>
          <a:ln/>
        </p:spPr>
        <p:txBody>
          <a:bodyPr wrap="square" lIns="0" tIns="0" rIns="0" bIns="0" rtlCol="0" anchor="t">
            <a:normAutofit/>
          </a:bodyPr>
          <a:lstStyle/>
          <a:p>
            <a:pPr marL="0" indent="0" algn="ctr">
              <a:lnSpc>
                <a:spcPts val="2622"/>
              </a:lnSpc>
              <a:buNone/>
            </a:pPr>
            <a:r>
              <a:rPr lang="en-US" sz="2400" kern="0" spc="-60" dirty="0">
                <a:solidFill>
                  <a:srgbClr val="A8C9E8"/>
                </a:solidFill>
                <a:latin typeface="Bookman Old Style" panose="02050604050505020204" pitchFamily="18" charset="0"/>
                <a:ea typeface="Newsreader" pitchFamily="34" charset="-122"/>
                <a:cs typeface="Newsreader" pitchFamily="34" charset="-120"/>
              </a:rPr>
              <a:t>First rank reached. </a:t>
            </a:r>
            <a:r>
              <a:rPr lang="en-US" sz="2400" kern="0" spc="-60" dirty="0">
                <a:solidFill>
                  <a:srgbClr val="DBEAFC"/>
                </a:solidFill>
                <a:latin typeface="Bookman Old Style" panose="02050604050505020204" pitchFamily="18" charset="0"/>
                <a:ea typeface="Newsreader" pitchFamily="34" charset="-122"/>
                <a:cs typeface="Newsreader" pitchFamily="34" charset="-120"/>
              </a:rPr>
              <a:t>Early belief becomes action.</a:t>
            </a:r>
            <a:endParaRPr lang="en-US" sz="2400" dirty="0">
              <a:latin typeface="Bookman Old Style" panose="02050604050505020204" pitchFamily="18" charset="0"/>
            </a:endParaRPr>
          </a:p>
        </p:txBody>
      </p:sp>
      <p:pic>
        <p:nvPicPr>
          <p:cNvPr id="5" name="Picture 4">
            <a:extLst>
              <a:ext uri="{FF2B5EF4-FFF2-40B4-BE49-F238E27FC236}">
                <a16:creationId xmlns:a16="http://schemas.microsoft.com/office/drawing/2014/main" id="{A603822A-FE27-9286-BF57-AC3F1728F7DF}"/>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50B18"/>
        </a:solidFill>
        <a:effectLst/>
      </p:bgPr>
    </p:bg>
    <p:spTree>
      <p:nvGrpSpPr>
        <p:cNvPr id="1" name=""/>
        <p:cNvGrpSpPr/>
        <p:nvPr/>
      </p:nvGrpSpPr>
      <p:grpSpPr>
        <a:xfrm>
          <a:off x="0" y="0"/>
          <a:ext cx="0" cy="0"/>
          <a:chOff x="0" y="0"/>
          <a:chExt cx="0" cy="0"/>
        </a:xfrm>
      </p:grpSpPr>
      <p:pic>
        <p:nvPicPr>
          <p:cNvPr id="2" name="Image 0" descr="bgjpg/022.jpg"/>
          <p:cNvPicPr>
            <a:picLocks noChangeAspect="1"/>
          </p:cNvPicPr>
          <p:nvPr/>
        </p:nvPicPr>
        <p:blipFill>
          <a:blip r:embed="rId3"/>
          <a:srcRect t="4590" r="4341"/>
          <a:stretch>
            <a:fillRect/>
          </a:stretch>
        </p:blipFill>
        <p:spPr>
          <a:xfrm>
            <a:off x="1" y="0"/>
            <a:ext cx="12192000" cy="6857999"/>
          </a:xfrm>
          <a:prstGeom prst="rect">
            <a:avLst/>
          </a:prstGeom>
        </p:spPr>
      </p:pic>
      <p:sp>
        <p:nvSpPr>
          <p:cNvPr id="3" name="Text 0"/>
          <p:cNvSpPr txBox="1"/>
          <p:nvPr/>
        </p:nvSpPr>
        <p:spPr>
          <a:xfrm>
            <a:off x="676654" y="956940"/>
            <a:ext cx="3534101" cy="420303"/>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BUILDING RESIDUAL INCOME</a:t>
            </a:r>
            <a:endParaRPr lang="en-US" sz="1600" dirty="0">
              <a:latin typeface="Graphik Light" panose="020B0403030202060203" pitchFamily="34" charset="0"/>
            </a:endParaRPr>
          </a:p>
        </p:txBody>
      </p:sp>
      <p:sp>
        <p:nvSpPr>
          <p:cNvPr id="4" name="Text 1"/>
          <p:cNvSpPr txBox="1"/>
          <p:nvPr/>
        </p:nvSpPr>
        <p:spPr>
          <a:xfrm>
            <a:off x="682707" y="1485667"/>
            <a:ext cx="11508988" cy="1010041"/>
          </a:xfrm>
          <a:prstGeom prst="rect">
            <a:avLst/>
          </a:prstGeom>
          <a:noFill/>
          <a:ln/>
        </p:spPr>
        <p:txBody>
          <a:bodyPr wrap="square" lIns="0" tIns="0" rIns="0" bIns="0" rtlCol="0" anchor="t">
            <a:normAutofit/>
          </a:bodyPr>
          <a:lstStyle/>
          <a:p>
            <a:pPr marL="0" indent="0" algn="l">
              <a:lnSpc>
                <a:spcPts val="4264"/>
              </a:lnSpc>
              <a:buNone/>
            </a:pPr>
            <a:r>
              <a:rPr lang="en-US" sz="4400" kern="0" spc="-131" dirty="0">
                <a:solidFill>
                  <a:srgbClr val="0F1C36"/>
                </a:solidFill>
                <a:latin typeface="Bookman Old Style" panose="02050604050505020204" pitchFamily="18" charset="0"/>
                <a:ea typeface="Newsreader" pitchFamily="34" charset="-122"/>
                <a:cs typeface="Newsreader" pitchFamily="34" charset="-120"/>
              </a:rPr>
              <a:t>A </a:t>
            </a:r>
            <a:r>
              <a:rPr lang="en-US" sz="4400" kern="0" spc="-131" dirty="0">
                <a:solidFill>
                  <a:srgbClr val="2D63AD"/>
                </a:solidFill>
                <a:latin typeface="Bookman Old Style" panose="02050604050505020204" pitchFamily="18" charset="0"/>
                <a:ea typeface="Newsreader" pitchFamily="34" charset="-122"/>
                <a:cs typeface="Newsreader" pitchFamily="34" charset="-120"/>
              </a:rPr>
              <a:t>residual base</a:t>
            </a:r>
            <a:r>
              <a:rPr lang="en-US" sz="4400" kern="0" spc="-131" dirty="0">
                <a:solidFill>
                  <a:srgbClr val="0F1C36"/>
                </a:solidFill>
                <a:latin typeface="Bookman Old Style" panose="02050604050505020204" pitchFamily="18" charset="0"/>
                <a:ea typeface="Newsreader" pitchFamily="34" charset="-122"/>
                <a:cs typeface="Newsreader" pitchFamily="34" charset="-120"/>
              </a:rPr>
              <a:t> you can build on. </a:t>
            </a:r>
            <a:endParaRPr lang="en-US" sz="4400" dirty="0">
              <a:latin typeface="Bookman Old Style" panose="02050604050505020204" pitchFamily="18" charset="0"/>
            </a:endParaRPr>
          </a:p>
        </p:txBody>
      </p:sp>
      <p:pic>
        <p:nvPicPr>
          <p:cNvPr id="5" name="Picture 4">
            <a:extLst>
              <a:ext uri="{FF2B5EF4-FFF2-40B4-BE49-F238E27FC236}">
                <a16:creationId xmlns:a16="http://schemas.microsoft.com/office/drawing/2014/main" id="{2462DD20-BBE1-ACDA-3E7F-09332288F103}"/>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50B18"/>
        </a:solidFill>
        <a:effectLst/>
      </p:bgPr>
    </p:bg>
    <p:spTree>
      <p:nvGrpSpPr>
        <p:cNvPr id="1" name=""/>
        <p:cNvGrpSpPr/>
        <p:nvPr/>
      </p:nvGrpSpPr>
      <p:grpSpPr>
        <a:xfrm>
          <a:off x="0" y="0"/>
          <a:ext cx="0" cy="0"/>
          <a:chOff x="0" y="0"/>
          <a:chExt cx="0" cy="0"/>
        </a:xfrm>
      </p:grpSpPr>
      <p:pic>
        <p:nvPicPr>
          <p:cNvPr id="2" name="Image 0" descr="bgjpg/023.jpg"/>
          <p:cNvPicPr>
            <a:picLocks noChangeAspect="1"/>
          </p:cNvPicPr>
          <p:nvPr/>
        </p:nvPicPr>
        <p:blipFill>
          <a:blip r:embed="rId3"/>
          <a:srcRect t="4809" r="3850"/>
          <a:stretch>
            <a:fillRect/>
          </a:stretch>
        </p:blipFill>
        <p:spPr>
          <a:xfrm>
            <a:off x="0" y="1"/>
            <a:ext cx="12191999" cy="6858000"/>
          </a:xfrm>
          <a:prstGeom prst="rect">
            <a:avLst/>
          </a:prstGeom>
        </p:spPr>
      </p:pic>
      <p:sp>
        <p:nvSpPr>
          <p:cNvPr id="3" name="Text 0"/>
          <p:cNvSpPr txBox="1"/>
          <p:nvPr/>
        </p:nvSpPr>
        <p:spPr>
          <a:xfrm>
            <a:off x="4156746" y="1023146"/>
            <a:ext cx="3878201" cy="397786"/>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THE CUSTOMER ENGINE</a:t>
            </a:r>
            <a:endParaRPr lang="en-US" sz="1600" dirty="0">
              <a:latin typeface="Graphik Light" panose="020B0403030202060203" pitchFamily="34" charset="0"/>
            </a:endParaRPr>
          </a:p>
        </p:txBody>
      </p:sp>
      <p:sp>
        <p:nvSpPr>
          <p:cNvPr id="4" name="Text 1"/>
          <p:cNvSpPr txBox="1"/>
          <p:nvPr/>
        </p:nvSpPr>
        <p:spPr>
          <a:xfrm>
            <a:off x="869429" y="1420932"/>
            <a:ext cx="10373193" cy="1547120"/>
          </a:xfrm>
          <a:prstGeom prst="rect">
            <a:avLst/>
          </a:prstGeom>
          <a:noFill/>
          <a:ln/>
        </p:spPr>
        <p:txBody>
          <a:bodyPr wrap="square" lIns="0" tIns="0" rIns="0" bIns="0" rtlCol="0" anchor="t">
            <a:normAutofit lnSpcReduction="10000"/>
          </a:bodyPr>
          <a:lstStyle/>
          <a:p>
            <a:pPr marL="0" indent="0" algn="ctr">
              <a:buNone/>
            </a:pPr>
            <a:r>
              <a:rPr lang="en-US" sz="5400" kern="0" spc="-109" dirty="0">
                <a:solidFill>
                  <a:srgbClr val="0F1C36"/>
                </a:solidFill>
                <a:latin typeface="Bookman Old Style" panose="02050604050505020204" pitchFamily="18" charset="0"/>
                <a:ea typeface="Newsreader" pitchFamily="34" charset="-122"/>
                <a:cs typeface="Newsreader" pitchFamily="34" charset="-120"/>
              </a:rPr>
              <a:t>A fully integrated </a:t>
            </a:r>
            <a:r>
              <a:rPr lang="en-US" sz="5400" kern="0" spc="-109" dirty="0">
                <a:solidFill>
                  <a:srgbClr val="2D63AD"/>
                </a:solidFill>
                <a:latin typeface="Bookman Old Style" panose="02050604050505020204" pitchFamily="18" charset="0"/>
                <a:ea typeface="Newsreader" pitchFamily="34" charset="-122"/>
                <a:cs typeface="Newsreader" pitchFamily="34" charset="-120"/>
              </a:rPr>
              <a:t>customer acquisition engine.</a:t>
            </a:r>
            <a:r>
              <a:rPr lang="en-US" sz="5400" kern="0" spc="-109" dirty="0">
                <a:solidFill>
                  <a:srgbClr val="0F1C36"/>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1993692" y="3134637"/>
            <a:ext cx="8574374" cy="1102205"/>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1C2E50"/>
                </a:solidFill>
                <a:latin typeface="Graphik Light" panose="020B0403030202060203" pitchFamily="34" charset="0"/>
                <a:ea typeface="Instrument Sans" pitchFamily="34" charset="-122"/>
                <a:cs typeface="Instrument Sans" pitchFamily="34" charset="-120"/>
              </a:rPr>
              <a:t>Affiliates and product sharers attract and serve customers through a simple path, while full volume flows seamlessly into the core tree structure and the compensation plan.</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536E9474-311F-43A6-C2C6-A39BE6A9D80F}"/>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50B18"/>
        </a:solidFill>
        <a:effectLst/>
      </p:bgPr>
    </p:bg>
    <p:spTree>
      <p:nvGrpSpPr>
        <p:cNvPr id="1" name=""/>
        <p:cNvGrpSpPr/>
        <p:nvPr/>
      </p:nvGrpSpPr>
      <p:grpSpPr>
        <a:xfrm>
          <a:off x="0" y="0"/>
          <a:ext cx="0" cy="0"/>
          <a:chOff x="0" y="0"/>
          <a:chExt cx="0" cy="0"/>
        </a:xfrm>
      </p:grpSpPr>
      <p:pic>
        <p:nvPicPr>
          <p:cNvPr id="2" name="Image 0" descr="bgjpg/024.jpg"/>
          <p:cNvPicPr>
            <a:picLocks noChangeAspect="1"/>
          </p:cNvPicPr>
          <p:nvPr/>
        </p:nvPicPr>
        <p:blipFill>
          <a:blip r:embed="rId3"/>
          <a:srcRect l="4303" t="5464" r="4465"/>
          <a:stretch>
            <a:fillRect/>
          </a:stretch>
        </p:blipFill>
        <p:spPr>
          <a:xfrm>
            <a:off x="0" y="19380"/>
            <a:ext cx="12192000" cy="6838620"/>
          </a:xfrm>
          <a:prstGeom prst="rect">
            <a:avLst/>
          </a:prstGeom>
        </p:spPr>
      </p:pic>
      <p:sp>
        <p:nvSpPr>
          <p:cNvPr id="3" name="Text 0"/>
          <p:cNvSpPr txBox="1"/>
          <p:nvPr/>
        </p:nvSpPr>
        <p:spPr>
          <a:xfrm>
            <a:off x="4552013" y="1093836"/>
            <a:ext cx="3087974" cy="360210"/>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RECOGNITION, BUILT IN</a:t>
            </a:r>
            <a:endParaRPr lang="en-US" sz="1600" dirty="0">
              <a:latin typeface="Graphik Light" panose="020B0403030202060203" pitchFamily="34" charset="0"/>
            </a:endParaRPr>
          </a:p>
        </p:txBody>
      </p:sp>
      <p:sp>
        <p:nvSpPr>
          <p:cNvPr id="4" name="Text 1"/>
          <p:cNvSpPr txBox="1"/>
          <p:nvPr/>
        </p:nvSpPr>
        <p:spPr>
          <a:xfrm>
            <a:off x="2235332" y="5484579"/>
            <a:ext cx="7721030" cy="828992"/>
          </a:xfrm>
          <a:prstGeom prst="rect">
            <a:avLst/>
          </a:prstGeom>
          <a:noFill/>
          <a:ln/>
        </p:spPr>
        <p:txBody>
          <a:bodyPr wrap="square" lIns="0" tIns="0" rIns="0" bIns="0" rtlCol="0" anchor="t">
            <a:normAutofit fontScale="92500"/>
          </a:bodyPr>
          <a:lstStyle/>
          <a:p>
            <a:pPr marL="0" indent="0" algn="ctr">
              <a:lnSpc>
                <a:spcPts val="3648"/>
              </a:lnSpc>
              <a:buNone/>
            </a:pPr>
            <a:r>
              <a:rPr lang="en-US" sz="3104" kern="0" spc="-83" dirty="0">
                <a:solidFill>
                  <a:srgbClr val="A8C9E8"/>
                </a:solidFill>
                <a:latin typeface="Bookman Old Style" panose="02050604050505020204" pitchFamily="18" charset="0"/>
                <a:ea typeface="Newsreader" pitchFamily="34" charset="-122"/>
                <a:cs typeface="Newsreader" pitchFamily="34" charset="-120"/>
              </a:rPr>
              <a:t>Recognised in the moment, </a:t>
            </a:r>
            <a:r>
              <a:rPr lang="en-US" sz="3104" kern="0" spc="-83" dirty="0">
                <a:solidFill>
                  <a:srgbClr val="DBEAFC"/>
                </a:solidFill>
                <a:latin typeface="Bookman Old Style" panose="02050604050505020204" pitchFamily="18" charset="0"/>
                <a:ea typeface="Newsreader" pitchFamily="34" charset="-122"/>
                <a:cs typeface="Newsreader" pitchFamily="34" charset="-120"/>
              </a:rPr>
              <a:t>not once a year.</a:t>
            </a:r>
            <a:endParaRPr lang="en-US" sz="3104" dirty="0">
              <a:latin typeface="Bookman Old Style" panose="02050604050505020204" pitchFamily="18" charset="0"/>
            </a:endParaRPr>
          </a:p>
        </p:txBody>
      </p:sp>
      <p:pic>
        <p:nvPicPr>
          <p:cNvPr id="5" name="Picture 4">
            <a:extLst>
              <a:ext uri="{FF2B5EF4-FFF2-40B4-BE49-F238E27FC236}">
                <a16:creationId xmlns:a16="http://schemas.microsoft.com/office/drawing/2014/main" id="{57926632-CF5E-F4C5-7299-83378B4FE32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50B18"/>
        </a:solidFill>
        <a:effectLst/>
      </p:bgPr>
    </p:bg>
    <p:spTree>
      <p:nvGrpSpPr>
        <p:cNvPr id="1" name=""/>
        <p:cNvGrpSpPr/>
        <p:nvPr/>
      </p:nvGrpSpPr>
      <p:grpSpPr>
        <a:xfrm>
          <a:off x="0" y="0"/>
          <a:ext cx="0" cy="0"/>
          <a:chOff x="0" y="0"/>
          <a:chExt cx="0" cy="0"/>
        </a:xfrm>
      </p:grpSpPr>
      <p:pic>
        <p:nvPicPr>
          <p:cNvPr id="2" name="Image 0" descr="bgjpg/025.jpg"/>
          <p:cNvPicPr>
            <a:picLocks noChangeAspect="1"/>
          </p:cNvPicPr>
          <p:nvPr/>
        </p:nvPicPr>
        <p:blipFill>
          <a:blip r:embed="rId3"/>
          <a:srcRect t="5246" r="4587"/>
          <a:stretch>
            <a:fillRect/>
          </a:stretch>
        </p:blipFill>
        <p:spPr>
          <a:xfrm>
            <a:off x="0" y="0"/>
            <a:ext cx="12276374" cy="6858000"/>
          </a:xfrm>
          <a:prstGeom prst="rect">
            <a:avLst/>
          </a:prstGeom>
        </p:spPr>
      </p:pic>
      <p:sp>
        <p:nvSpPr>
          <p:cNvPr id="3" name="Text 0"/>
          <p:cNvSpPr txBox="1"/>
          <p:nvPr/>
        </p:nvSpPr>
        <p:spPr>
          <a:xfrm>
            <a:off x="84679" y="1884124"/>
            <a:ext cx="12191695" cy="2760316"/>
          </a:xfrm>
          <a:prstGeom prst="rect">
            <a:avLst/>
          </a:prstGeom>
          <a:noFill/>
          <a:ln/>
        </p:spPr>
        <p:txBody>
          <a:bodyPr wrap="square" lIns="0" tIns="0" rIns="0" bIns="0" rtlCol="0" anchor="t">
            <a:normAutofit/>
          </a:bodyPr>
          <a:lstStyle/>
          <a:p>
            <a:pPr marL="0" indent="0" algn="ctr">
              <a:buNone/>
            </a:pPr>
            <a:r>
              <a:rPr lang="en-US" sz="5400" kern="0" spc="-289" dirty="0">
                <a:solidFill>
                  <a:srgbClr val="FFFFFF"/>
                </a:solidFill>
                <a:latin typeface="Bookman Old Style" panose="02050604050505020204" pitchFamily="18" charset="0"/>
                <a:ea typeface="Newsreader" pitchFamily="34" charset="-122"/>
                <a:cs typeface="Newsreader" pitchFamily="34" charset="-120"/>
              </a:rPr>
              <a:t>Our entrepreneur </a:t>
            </a:r>
          </a:p>
          <a:p>
            <a:pPr marL="0" indent="0" algn="ctr">
              <a:buNone/>
            </a:pPr>
            <a:r>
              <a:rPr lang="en-US" sz="5400" kern="0" spc="-289" dirty="0">
                <a:solidFill>
                  <a:srgbClr val="A8C9E8"/>
                </a:solidFill>
                <a:latin typeface="Bookman Old Style" panose="02050604050505020204" pitchFamily="18" charset="0"/>
                <a:ea typeface="Newsreader" pitchFamily="34" charset="-122"/>
                <a:cs typeface="Newsreader" pitchFamily="34" charset="-120"/>
              </a:rPr>
              <a:t>foundation for the future.</a:t>
            </a:r>
            <a:r>
              <a:rPr lang="en-US" sz="5400" kern="0" spc="-289"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4" name="Text 1"/>
          <p:cNvSpPr txBox="1"/>
          <p:nvPr/>
        </p:nvSpPr>
        <p:spPr>
          <a:xfrm>
            <a:off x="2946326" y="4441063"/>
            <a:ext cx="6299043" cy="787888"/>
          </a:xfrm>
          <a:prstGeom prst="rect">
            <a:avLst/>
          </a:prstGeom>
          <a:noFill/>
          <a:ln/>
        </p:spPr>
        <p:txBody>
          <a:bodyPr wrap="square" lIns="0" tIns="0" rIns="0" bIns="0" rtlCol="0" anchor="t">
            <a:normAutofit/>
          </a:bodyPr>
          <a:lstStyle/>
          <a:p>
            <a:pPr marL="0" indent="0" algn="ctr">
              <a:lnSpc>
                <a:spcPts val="2475"/>
              </a:lnSpc>
              <a:buNone/>
            </a:pPr>
            <a:r>
              <a:rPr lang="en-US" sz="1601" dirty="0">
                <a:solidFill>
                  <a:srgbClr val="D3E4F5"/>
                </a:solidFill>
                <a:latin typeface="Instrument Sans" pitchFamily="34" charset="0"/>
                <a:ea typeface="Instrument Sans" pitchFamily="34" charset="-122"/>
                <a:cs typeface="Instrument Sans" pitchFamily="34" charset="-120"/>
              </a:rPr>
              <a:t>Early momentum. Predictable income. Customer acquisition. Recognition that lands when it matters.</a:t>
            </a:r>
            <a:endParaRPr lang="en-US" sz="1601" dirty="0"/>
          </a:p>
        </p:txBody>
      </p:sp>
      <p:sp>
        <p:nvSpPr>
          <p:cNvPr id="5" name="Text 2"/>
          <p:cNvSpPr txBox="1"/>
          <p:nvPr/>
        </p:nvSpPr>
        <p:spPr>
          <a:xfrm>
            <a:off x="2660822" y="5336724"/>
            <a:ext cx="6870052" cy="828992"/>
          </a:xfrm>
          <a:prstGeom prst="rect">
            <a:avLst/>
          </a:prstGeom>
          <a:noFill/>
          <a:ln/>
        </p:spPr>
        <p:txBody>
          <a:bodyPr wrap="square" lIns="0" tIns="0" rIns="0" bIns="0" rtlCol="0" anchor="t">
            <a:normAutofit/>
          </a:bodyPr>
          <a:lstStyle/>
          <a:p>
            <a:pPr marL="0" indent="0" algn="ctr">
              <a:lnSpc>
                <a:spcPts val="3648"/>
              </a:lnSpc>
              <a:buNone/>
            </a:pPr>
            <a:r>
              <a:rPr lang="en-US" sz="3104" kern="0" spc="-83" dirty="0">
                <a:solidFill>
                  <a:srgbClr val="A8C9E8"/>
                </a:solidFill>
                <a:latin typeface="Newsreader" pitchFamily="34" charset="0"/>
                <a:ea typeface="Newsreader" pitchFamily="34" charset="-122"/>
                <a:cs typeface="Newsreader" pitchFamily="34" charset="-120"/>
              </a:rPr>
              <a:t>Built to reward </a:t>
            </a:r>
            <a:r>
              <a:rPr lang="en-US" sz="3104" kern="0" spc="-83" dirty="0">
                <a:solidFill>
                  <a:srgbClr val="DBEAFC"/>
                </a:solidFill>
                <a:latin typeface="Newsreader" pitchFamily="34" charset="0"/>
                <a:ea typeface="Newsreader" pitchFamily="34" charset="-122"/>
                <a:cs typeface="Newsreader" pitchFamily="34" charset="-120"/>
              </a:rPr>
              <a:t>sharing something real.</a:t>
            </a:r>
            <a:endParaRPr lang="en-US" sz="3104" dirty="0"/>
          </a:p>
        </p:txBody>
      </p:sp>
      <p:pic>
        <p:nvPicPr>
          <p:cNvPr id="6" name="Picture 5">
            <a:extLst>
              <a:ext uri="{FF2B5EF4-FFF2-40B4-BE49-F238E27FC236}">
                <a16:creationId xmlns:a16="http://schemas.microsoft.com/office/drawing/2014/main" id="{CD6B3A01-CD21-0FB7-6BA5-5E87406B03B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50B18"/>
        </a:solidFill>
        <a:effectLst/>
      </p:bgPr>
    </p:bg>
    <p:spTree>
      <p:nvGrpSpPr>
        <p:cNvPr id="1" name=""/>
        <p:cNvGrpSpPr/>
        <p:nvPr/>
      </p:nvGrpSpPr>
      <p:grpSpPr>
        <a:xfrm>
          <a:off x="0" y="0"/>
          <a:ext cx="0" cy="0"/>
          <a:chOff x="0" y="0"/>
          <a:chExt cx="0" cy="0"/>
        </a:xfrm>
      </p:grpSpPr>
      <p:pic>
        <p:nvPicPr>
          <p:cNvPr id="2" name="Image 0" descr="bgjpg/026.jpg"/>
          <p:cNvPicPr>
            <a:picLocks noChangeAspect="1"/>
          </p:cNvPicPr>
          <p:nvPr/>
        </p:nvPicPr>
        <p:blipFill>
          <a:blip r:embed="rId3"/>
          <a:srcRect t="4809" r="3850"/>
          <a:stretch>
            <a:fillRect/>
          </a:stretch>
        </p:blipFill>
        <p:spPr>
          <a:xfrm>
            <a:off x="0" y="0"/>
            <a:ext cx="12192000" cy="6858000"/>
          </a:xfrm>
          <a:prstGeom prst="rect">
            <a:avLst/>
          </a:prstGeom>
        </p:spPr>
      </p:pic>
      <p:sp>
        <p:nvSpPr>
          <p:cNvPr id="3" name="Text 0"/>
          <p:cNvSpPr txBox="1"/>
          <p:nvPr/>
        </p:nvSpPr>
        <p:spPr>
          <a:xfrm>
            <a:off x="676655" y="1117273"/>
            <a:ext cx="3895345" cy="354657"/>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REDOX BREAKTHROUGH</a:t>
            </a:r>
            <a:endParaRPr lang="en-US" sz="1600" dirty="0">
              <a:latin typeface="Graphik Light" panose="020B0403030202060203" pitchFamily="34" charset="0"/>
            </a:endParaRPr>
          </a:p>
        </p:txBody>
      </p:sp>
      <p:sp>
        <p:nvSpPr>
          <p:cNvPr id="4" name="Text 1"/>
          <p:cNvSpPr txBox="1"/>
          <p:nvPr/>
        </p:nvSpPr>
        <p:spPr>
          <a:xfrm>
            <a:off x="682707" y="1661456"/>
            <a:ext cx="10275103" cy="3117812"/>
          </a:xfrm>
          <a:prstGeom prst="rect">
            <a:avLst/>
          </a:prstGeom>
          <a:noFill/>
          <a:ln/>
        </p:spPr>
        <p:txBody>
          <a:bodyPr wrap="square" lIns="0" tIns="0" rIns="0" bIns="0" rtlCol="0" anchor="t">
            <a:normAutofit/>
          </a:bodyPr>
          <a:lstStyle/>
          <a:p>
            <a:pPr marL="0" indent="0" algn="l">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Redox is our breakthrough. </a:t>
            </a:r>
            <a:r>
              <a:rPr lang="en-US" sz="6014" kern="0" spc="-198" dirty="0">
                <a:solidFill>
                  <a:srgbClr val="7FC6F7"/>
                </a:solidFill>
                <a:latin typeface="Bookman Old Style" panose="02050604050505020204" pitchFamily="18" charset="0"/>
                <a:ea typeface="Newsreader" pitchFamily="34" charset="-122"/>
                <a:cs typeface="Newsreader" pitchFamily="34" charset="-120"/>
              </a:rPr>
              <a:t>Nobody else has it.</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682706" y="4968793"/>
            <a:ext cx="8626185" cy="1471931"/>
          </a:xfrm>
          <a:prstGeom prst="rect">
            <a:avLst/>
          </a:prstGeom>
          <a:noFill/>
          <a:ln/>
        </p:spPr>
        <p:txBody>
          <a:bodyPr wrap="square" lIns="0" tIns="0" rIns="0" bIns="0" rtlCol="0" anchor="t">
            <a:normAutofit/>
          </a:bodyPr>
          <a:lstStyle/>
          <a:p>
            <a:pPr marL="0" indent="0" algn="l">
              <a:buNone/>
            </a:pPr>
            <a:r>
              <a:rPr lang="en-US" sz="2000" dirty="0">
                <a:solidFill>
                  <a:srgbClr val="E2EEFC"/>
                </a:solidFill>
                <a:latin typeface="Graphik Regular" panose="020B0503030202060203" pitchFamily="34" charset="0"/>
                <a:ea typeface="Instrument Sans" pitchFamily="34" charset="-122"/>
                <a:cs typeface="Instrument Sans" pitchFamily="34" charset="-120"/>
              </a:rPr>
              <a:t>One technology, stabilized outside the body for the first time. Two decades of work, protected, and still unmatched.</a:t>
            </a:r>
            <a:endParaRPr lang="en-US" sz="2000" dirty="0">
              <a:latin typeface="Graphik Regular" panose="020B0503030202060203"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50B18"/>
        </a:solidFill>
        <a:effectLst/>
      </p:bgPr>
    </p:bg>
    <p:spTree>
      <p:nvGrpSpPr>
        <p:cNvPr id="1" name=""/>
        <p:cNvGrpSpPr/>
        <p:nvPr/>
      </p:nvGrpSpPr>
      <p:grpSpPr>
        <a:xfrm>
          <a:off x="0" y="0"/>
          <a:ext cx="0" cy="0"/>
          <a:chOff x="0" y="0"/>
          <a:chExt cx="0" cy="0"/>
        </a:xfrm>
      </p:grpSpPr>
      <p:pic>
        <p:nvPicPr>
          <p:cNvPr id="2" name="Image 0" descr="bgjpg/027.jpg"/>
          <p:cNvPicPr>
            <a:picLocks noChangeAspect="1"/>
          </p:cNvPicPr>
          <p:nvPr/>
        </p:nvPicPr>
        <p:blipFill>
          <a:blip r:embed="rId3"/>
          <a:srcRect l="2030" t="5246" r="4370"/>
          <a:stretch>
            <a:fillRect/>
          </a:stretch>
        </p:blipFill>
        <p:spPr>
          <a:xfrm>
            <a:off x="74219" y="0"/>
            <a:ext cx="12117475" cy="6858000"/>
          </a:xfrm>
          <a:prstGeom prst="rect">
            <a:avLst/>
          </a:prstGeom>
        </p:spPr>
      </p:pic>
      <p:sp>
        <p:nvSpPr>
          <p:cNvPr id="3" name="Text 0"/>
          <p:cNvSpPr txBox="1"/>
          <p:nvPr/>
        </p:nvSpPr>
        <p:spPr>
          <a:xfrm>
            <a:off x="3102964" y="1394085"/>
            <a:ext cx="6142405" cy="464291"/>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NEXT GREAT WELLNESS CATEGORY</a:t>
            </a:r>
            <a:endParaRPr lang="en-US" sz="1600" dirty="0">
              <a:latin typeface="Graphik Light" panose="020B0403030202060203" pitchFamily="34" charset="0"/>
            </a:endParaRPr>
          </a:p>
        </p:txBody>
      </p:sp>
      <p:sp>
        <p:nvSpPr>
          <p:cNvPr id="4" name="Text 1"/>
          <p:cNvSpPr txBox="1"/>
          <p:nvPr/>
        </p:nvSpPr>
        <p:spPr>
          <a:xfrm>
            <a:off x="0" y="1967895"/>
            <a:ext cx="12191695" cy="1814487"/>
          </a:xfrm>
          <a:prstGeom prst="rect">
            <a:avLst/>
          </a:prstGeom>
          <a:noFill/>
          <a:ln/>
        </p:spPr>
        <p:txBody>
          <a:bodyPr wrap="square" lIns="0" tIns="0" rIns="0" bIns="0" rtlCol="0" anchor="t">
            <a:normAutofit/>
          </a:bodyPr>
          <a:lstStyle/>
          <a:p>
            <a:pPr marL="0" indent="0" algn="ctr">
              <a:lnSpc>
                <a:spcPts val="7448"/>
              </a:lnSpc>
              <a:buNone/>
            </a:pPr>
            <a:r>
              <a:rPr lang="en-US" sz="7372" kern="0" spc="-289" dirty="0">
                <a:solidFill>
                  <a:srgbClr val="FFFFFF"/>
                </a:solidFill>
                <a:latin typeface="Bookman Old Style" panose="02050604050505020204" pitchFamily="18" charset="0"/>
                <a:ea typeface="Newsreader" pitchFamily="34" charset="-122"/>
                <a:cs typeface="Newsreader" pitchFamily="34" charset="-120"/>
              </a:rPr>
              <a:t>A new category </a:t>
            </a:r>
            <a:r>
              <a:rPr lang="en-US" sz="7372" kern="0" spc="-289" dirty="0">
                <a:solidFill>
                  <a:srgbClr val="A8C9E8"/>
                </a:solidFill>
                <a:latin typeface="Bookman Old Style" panose="02050604050505020204" pitchFamily="18" charset="0"/>
                <a:ea typeface="Newsreader" pitchFamily="34" charset="-122"/>
                <a:cs typeface="Newsreader" pitchFamily="34" charset="-120"/>
              </a:rPr>
              <a:t>emerged.</a:t>
            </a:r>
            <a:r>
              <a:rPr lang="en-US" sz="7372" kern="0" spc="-289" dirty="0">
                <a:solidFill>
                  <a:srgbClr val="FFFFFF"/>
                </a:solidFill>
                <a:latin typeface="Bookman Old Style" panose="02050604050505020204" pitchFamily="18" charset="0"/>
                <a:ea typeface="Newsreader" pitchFamily="34" charset="-122"/>
                <a:cs typeface="Newsreader" pitchFamily="34" charset="-120"/>
              </a:rPr>
              <a:t> </a:t>
            </a:r>
            <a:endParaRPr lang="en-US" sz="7372" dirty="0">
              <a:latin typeface="Bookman Old Style" panose="02050604050505020204" pitchFamily="18" charset="0"/>
            </a:endParaRPr>
          </a:p>
        </p:txBody>
      </p:sp>
      <p:sp>
        <p:nvSpPr>
          <p:cNvPr id="5" name="Text 2"/>
          <p:cNvSpPr txBox="1"/>
          <p:nvPr/>
        </p:nvSpPr>
        <p:spPr>
          <a:xfrm>
            <a:off x="2946326" y="3726201"/>
            <a:ext cx="6299043" cy="787888"/>
          </a:xfrm>
          <a:prstGeom prst="rect">
            <a:avLst/>
          </a:prstGeom>
          <a:noFill/>
          <a:ln/>
        </p:spPr>
        <p:txBody>
          <a:bodyPr wrap="square" lIns="0" tIns="0" rIns="0" bIns="0" rtlCol="0" anchor="t">
            <a:normAutofit/>
          </a:bodyPr>
          <a:lstStyle/>
          <a:p>
            <a:pPr marL="0" indent="0" algn="ctr">
              <a:buNone/>
            </a:pPr>
            <a:r>
              <a:rPr lang="en-US" sz="2000" dirty="0">
                <a:solidFill>
                  <a:srgbClr val="D3E4F5"/>
                </a:solidFill>
                <a:latin typeface="Graphik Light" panose="020B0403030202060203" pitchFamily="34" charset="0"/>
                <a:ea typeface="Instrument Sans" pitchFamily="34" charset="-122"/>
                <a:cs typeface="Instrument Sans" pitchFamily="34" charset="-120"/>
              </a:rPr>
              <a:t>It was hiding in plain sight. Every major health trend is moving to the same place.</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1829D5DF-AE0B-F1BB-BEA2-A9DA5AF6F34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50B18"/>
        </a:solidFill>
        <a:effectLst/>
      </p:bgPr>
    </p:bg>
    <p:spTree>
      <p:nvGrpSpPr>
        <p:cNvPr id="1" name=""/>
        <p:cNvGrpSpPr/>
        <p:nvPr/>
      </p:nvGrpSpPr>
      <p:grpSpPr>
        <a:xfrm>
          <a:off x="0" y="0"/>
          <a:ext cx="0" cy="0"/>
          <a:chOff x="0" y="0"/>
          <a:chExt cx="0" cy="0"/>
        </a:xfrm>
      </p:grpSpPr>
      <p:pic>
        <p:nvPicPr>
          <p:cNvPr id="2" name="Image 0" descr="bgjpg/028.jpg"/>
          <p:cNvPicPr>
            <a:picLocks noChangeAspect="1"/>
          </p:cNvPicPr>
          <p:nvPr/>
        </p:nvPicPr>
        <p:blipFill>
          <a:blip r:embed="rId3"/>
          <a:srcRect t="6109" r="4587"/>
          <a:stretch>
            <a:fillRect/>
          </a:stretch>
        </p:blipFill>
        <p:spPr>
          <a:xfrm>
            <a:off x="-197253" y="0"/>
            <a:ext cx="12389253" cy="6858000"/>
          </a:xfrm>
          <a:prstGeom prst="rect">
            <a:avLst/>
          </a:prstGeom>
        </p:spPr>
      </p:pic>
      <p:sp>
        <p:nvSpPr>
          <p:cNvPr id="3" name="Text 0"/>
          <p:cNvSpPr txBox="1"/>
          <p:nvPr/>
        </p:nvSpPr>
        <p:spPr>
          <a:xfrm>
            <a:off x="952476" y="1252218"/>
            <a:ext cx="5583693" cy="783431"/>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THE MACRO SHIFT</a:t>
            </a:r>
            <a:endParaRPr lang="en-US" sz="1600" dirty="0">
              <a:latin typeface="Graphik Light" panose="020B0403030202060203" pitchFamily="34" charset="0"/>
            </a:endParaRPr>
          </a:p>
        </p:txBody>
      </p:sp>
      <p:sp>
        <p:nvSpPr>
          <p:cNvPr id="4" name="Text 1"/>
          <p:cNvSpPr txBox="1"/>
          <p:nvPr/>
        </p:nvSpPr>
        <p:spPr>
          <a:xfrm>
            <a:off x="952476" y="1643934"/>
            <a:ext cx="5928009" cy="1910965"/>
          </a:xfrm>
          <a:prstGeom prst="rect">
            <a:avLst/>
          </a:prstGeom>
          <a:noFill/>
          <a:ln/>
        </p:spPr>
        <p:txBody>
          <a:bodyPr wrap="square" lIns="0" tIns="0" rIns="0" bIns="0" rtlCol="0" anchor="t">
            <a:normAutofit/>
          </a:bodyPr>
          <a:lstStyle/>
          <a:p>
            <a:pPr marL="0" indent="0" algn="l">
              <a:buNone/>
            </a:pPr>
            <a:r>
              <a:rPr lang="en-US" sz="4000" kern="0" spc="-122" dirty="0">
                <a:solidFill>
                  <a:srgbClr val="0F1C36"/>
                </a:solidFill>
                <a:latin typeface="Bookman Old Style" panose="02050604050505020204" pitchFamily="18" charset="0"/>
                <a:ea typeface="Newsreader" pitchFamily="34" charset="-122"/>
                <a:cs typeface="Newsreader" pitchFamily="34" charset="-120"/>
              </a:rPr>
              <a:t>Wellness has become a </a:t>
            </a:r>
            <a:r>
              <a:rPr lang="en-US" sz="4000" kern="0" spc="-122" dirty="0">
                <a:solidFill>
                  <a:srgbClr val="2D63AD"/>
                </a:solidFill>
                <a:latin typeface="Bookman Old Style" panose="02050604050505020204" pitchFamily="18" charset="0"/>
                <a:ea typeface="Newsreader" pitchFamily="34" charset="-122"/>
                <a:cs typeface="Newsreader" pitchFamily="34" charset="-120"/>
              </a:rPr>
              <a:t>$2 trillion</a:t>
            </a:r>
            <a:r>
              <a:rPr lang="en-US" sz="4000" kern="0" spc="-122" dirty="0">
                <a:solidFill>
                  <a:srgbClr val="0F1C36"/>
                </a:solidFill>
                <a:latin typeface="Bookman Old Style" panose="02050604050505020204" pitchFamily="18" charset="0"/>
                <a:ea typeface="Newsreader" pitchFamily="34" charset="-122"/>
                <a:cs typeface="Newsreader" pitchFamily="34" charset="-120"/>
              </a:rPr>
              <a:t> daily priority. </a:t>
            </a:r>
            <a:endParaRPr lang="en-US" sz="4000" dirty="0">
              <a:latin typeface="Bookman Old Style" panose="02050604050505020204" pitchFamily="18" charset="0"/>
            </a:endParaRPr>
          </a:p>
        </p:txBody>
      </p:sp>
      <p:sp>
        <p:nvSpPr>
          <p:cNvPr id="5" name="Text 2"/>
          <p:cNvSpPr txBox="1"/>
          <p:nvPr/>
        </p:nvSpPr>
        <p:spPr>
          <a:xfrm>
            <a:off x="952475" y="3733111"/>
            <a:ext cx="5718148" cy="1828538"/>
          </a:xfrm>
          <a:prstGeom prst="rect">
            <a:avLst/>
          </a:prstGeom>
          <a:noFill/>
          <a:ln/>
        </p:spPr>
        <p:txBody>
          <a:bodyPr wrap="square" lIns="0" tIns="0" rIns="0" bIns="0" rtlCol="0" anchor="t">
            <a:normAutofit/>
          </a:bodyPr>
          <a:lstStyle/>
          <a:p>
            <a:pPr marL="0" indent="0" algn="l">
              <a:buNone/>
            </a:pPr>
            <a:r>
              <a:rPr lang="en-US" sz="1600" dirty="0">
                <a:solidFill>
                  <a:srgbClr val="1C2E50"/>
                </a:solidFill>
                <a:latin typeface="Graphik Light" panose="020B0403030202060203" pitchFamily="34" charset="0"/>
                <a:ea typeface="Instrument Sans" pitchFamily="34" charset="-122"/>
                <a:cs typeface="Instrument Sans" pitchFamily="34" charset="-120"/>
              </a:rPr>
              <a:t>Consumers are no longer satisfied with occasional fixes. Wellness is becoming continuous, personalized and increasingly science-led. The market is moving toward interventions that work closer to the body’s underlying biology, not simply another product on the shelf.</a:t>
            </a:r>
            <a:endParaRPr lang="en-US" sz="1600" dirty="0">
              <a:latin typeface="Graphik Light" panose="020B0403030202060203" pitchFamily="34" charset="0"/>
            </a:endParaRPr>
          </a:p>
        </p:txBody>
      </p:sp>
      <p:sp>
        <p:nvSpPr>
          <p:cNvPr id="6" name="Text 3"/>
          <p:cNvSpPr txBox="1"/>
          <p:nvPr/>
        </p:nvSpPr>
        <p:spPr>
          <a:xfrm>
            <a:off x="952475" y="5980619"/>
            <a:ext cx="6212823" cy="458411"/>
          </a:xfrm>
          <a:prstGeom prst="rect">
            <a:avLst/>
          </a:prstGeom>
          <a:noFill/>
          <a:ln/>
        </p:spPr>
        <p:txBody>
          <a:bodyPr wrap="square" lIns="0" tIns="0" rIns="0" bIns="0" rtlCol="0" anchor="t">
            <a:normAutofit/>
          </a:bodyPr>
          <a:lstStyle/>
          <a:p>
            <a:pPr marL="0" indent="0" algn="l">
              <a:lnSpc>
                <a:spcPts val="2166"/>
              </a:lnSpc>
              <a:buNone/>
            </a:pPr>
            <a:r>
              <a:rPr lang="en-US" sz="2400" kern="0" spc="-49" dirty="0">
                <a:solidFill>
                  <a:srgbClr val="22375E"/>
                </a:solidFill>
                <a:latin typeface="Bookman Old Style" panose="02050604050505020204" pitchFamily="18" charset="0"/>
                <a:ea typeface="Newsreader" pitchFamily="34" charset="-122"/>
                <a:cs typeface="Newsreader" pitchFamily="34" charset="-120"/>
              </a:rPr>
              <a:t>Bigger than </a:t>
            </a:r>
            <a:r>
              <a:rPr lang="en-US" sz="2400" kern="0" spc="-49" dirty="0">
                <a:solidFill>
                  <a:srgbClr val="2D63AD"/>
                </a:solidFill>
                <a:latin typeface="Bookman Old Style" panose="02050604050505020204" pitchFamily="18" charset="0"/>
                <a:ea typeface="Newsreader" pitchFamily="34" charset="-122"/>
                <a:cs typeface="Newsreader" pitchFamily="34" charset="-120"/>
              </a:rPr>
              <a:t>any single product trend.</a:t>
            </a:r>
            <a:endParaRPr lang="en-US" sz="2400" dirty="0">
              <a:latin typeface="Bookman Old Style" panose="02050604050505020204" pitchFamily="18" charset="0"/>
            </a:endParaRPr>
          </a:p>
        </p:txBody>
      </p:sp>
      <p:pic>
        <p:nvPicPr>
          <p:cNvPr id="7" name="Picture 6">
            <a:extLst>
              <a:ext uri="{FF2B5EF4-FFF2-40B4-BE49-F238E27FC236}">
                <a16:creationId xmlns:a16="http://schemas.microsoft.com/office/drawing/2014/main" id="{DDC5C027-6F47-02E8-51B9-70DA9723F72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50B18"/>
        </a:solidFill>
        <a:effectLst/>
      </p:bgPr>
    </p:bg>
    <p:spTree>
      <p:nvGrpSpPr>
        <p:cNvPr id="1" name=""/>
        <p:cNvGrpSpPr/>
        <p:nvPr/>
      </p:nvGrpSpPr>
      <p:grpSpPr>
        <a:xfrm>
          <a:off x="0" y="0"/>
          <a:ext cx="0" cy="0"/>
          <a:chOff x="0" y="0"/>
          <a:chExt cx="0" cy="0"/>
        </a:xfrm>
      </p:grpSpPr>
      <p:pic>
        <p:nvPicPr>
          <p:cNvPr id="2" name="Image 0" descr="bgjpg/029.jpg"/>
          <p:cNvPicPr>
            <a:picLocks noChangeAspect="1"/>
          </p:cNvPicPr>
          <p:nvPr/>
        </p:nvPicPr>
        <p:blipFill>
          <a:blip r:embed="rId3"/>
          <a:srcRect t="4985" r="4985"/>
          <a:stretch>
            <a:fillRect/>
          </a:stretch>
        </p:blipFill>
        <p:spPr>
          <a:xfrm>
            <a:off x="0" y="0"/>
            <a:ext cx="12191695" cy="6858000"/>
          </a:xfrm>
          <a:prstGeom prst="rect">
            <a:avLst/>
          </a:prstGeom>
        </p:spPr>
      </p:pic>
      <p:sp>
        <p:nvSpPr>
          <p:cNvPr id="3" name="Text 0"/>
          <p:cNvSpPr txBox="1"/>
          <p:nvPr/>
        </p:nvSpPr>
        <p:spPr>
          <a:xfrm>
            <a:off x="676655" y="288475"/>
            <a:ext cx="3400670" cy="393433"/>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CONVERGENCE</a:t>
            </a:r>
            <a:endParaRPr lang="en-US" sz="1600" dirty="0">
              <a:latin typeface="Graphik Light" panose="020B0403030202060203" pitchFamily="34" charset="0"/>
            </a:endParaRPr>
          </a:p>
        </p:txBody>
      </p:sp>
      <p:sp>
        <p:nvSpPr>
          <p:cNvPr id="4" name="Text 1"/>
          <p:cNvSpPr txBox="1"/>
          <p:nvPr/>
        </p:nvSpPr>
        <p:spPr>
          <a:xfrm>
            <a:off x="676655" y="681909"/>
            <a:ext cx="11508988" cy="1663818"/>
          </a:xfrm>
          <a:prstGeom prst="rect">
            <a:avLst/>
          </a:prstGeom>
          <a:noFill/>
          <a:ln/>
        </p:spPr>
        <p:txBody>
          <a:bodyPr wrap="square" lIns="0" tIns="0" rIns="0" bIns="0" rtlCol="0" anchor="t">
            <a:normAutofit/>
          </a:bodyPr>
          <a:lstStyle/>
          <a:p>
            <a:pPr marL="0" indent="0" algn="l">
              <a:lnSpc>
                <a:spcPts val="4182"/>
              </a:lnSpc>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Different movements. </a:t>
            </a:r>
          </a:p>
          <a:p>
            <a:pPr marL="0" indent="0" algn="l">
              <a:lnSpc>
                <a:spcPts val="4182"/>
              </a:lnSpc>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The same </a:t>
            </a:r>
            <a:r>
              <a:rPr lang="en-US" sz="3977" kern="0" spc="-131" dirty="0">
                <a:solidFill>
                  <a:srgbClr val="A8C9E8"/>
                </a:solidFill>
                <a:latin typeface="Bookman Old Style" panose="02050604050505020204" pitchFamily="18" charset="0"/>
                <a:ea typeface="Newsreader" pitchFamily="34" charset="-122"/>
                <a:cs typeface="Newsreader" pitchFamily="34" charset="-120"/>
              </a:rPr>
              <a:t>upstream direction.</a:t>
            </a:r>
            <a:r>
              <a:rPr lang="en-US" sz="3977" kern="0" spc="-131" dirty="0">
                <a:solidFill>
                  <a:srgbClr val="FFFFFF"/>
                </a:solidFill>
                <a:latin typeface="Bookman Old Style" panose="02050604050505020204" pitchFamily="18" charset="0"/>
                <a:ea typeface="Newsreader" pitchFamily="34" charset="-122"/>
                <a:cs typeface="Newsreader" pitchFamily="34" charset="-120"/>
              </a:rPr>
              <a:t> </a:t>
            </a:r>
            <a:endParaRPr lang="en-US" sz="3977" dirty="0">
              <a:latin typeface="Bookman Old Style" panose="02050604050505020204" pitchFamily="18" charset="0"/>
            </a:endParaRPr>
          </a:p>
        </p:txBody>
      </p:sp>
      <p:sp>
        <p:nvSpPr>
          <p:cNvPr id="5" name="Text 2"/>
          <p:cNvSpPr txBox="1"/>
          <p:nvPr/>
        </p:nvSpPr>
        <p:spPr>
          <a:xfrm>
            <a:off x="670603" y="2138594"/>
            <a:ext cx="11045653" cy="622284"/>
          </a:xfrm>
          <a:prstGeom prst="rect">
            <a:avLst/>
          </a:prstGeom>
          <a:noFill/>
          <a:ln/>
        </p:spPr>
        <p:txBody>
          <a:bodyPr wrap="square" lIns="0" tIns="0" rIns="0" bIns="0" rtlCol="0" anchor="t">
            <a:normAutofit/>
          </a:bodyPr>
          <a:lstStyle/>
          <a:p>
            <a:pPr marL="0" indent="0" algn="l">
              <a:lnSpc>
                <a:spcPts val="1950"/>
              </a:lnSpc>
              <a:buNone/>
            </a:pPr>
            <a:r>
              <a:rPr lang="en-US" sz="1400" dirty="0">
                <a:solidFill>
                  <a:srgbClr val="D3E4F5"/>
                </a:solidFill>
                <a:latin typeface="Graphik Light" panose="020B0403030202060203" pitchFamily="34" charset="0"/>
                <a:ea typeface="Instrument Sans" pitchFamily="34" charset="-122"/>
                <a:cs typeface="Instrument Sans" pitchFamily="34" charset="-120"/>
              </a:rPr>
              <a:t>Four of the biggest forces in wellness are chasing different outcomes. Follow each one far enough and they arrive at the same place.</a:t>
            </a:r>
            <a:endParaRPr lang="en-US" sz="1400" dirty="0">
              <a:latin typeface="Graphik Light" panose="020B0403030202060203" pitchFamily="34" charset="0"/>
            </a:endParaRPr>
          </a:p>
        </p:txBody>
      </p:sp>
      <p:sp>
        <p:nvSpPr>
          <p:cNvPr id="6" name="Text 3"/>
          <p:cNvSpPr txBox="1"/>
          <p:nvPr/>
        </p:nvSpPr>
        <p:spPr>
          <a:xfrm>
            <a:off x="682707" y="5854851"/>
            <a:ext cx="3555415" cy="647684"/>
          </a:xfrm>
          <a:prstGeom prst="rect">
            <a:avLst/>
          </a:prstGeom>
          <a:noFill/>
          <a:ln/>
        </p:spPr>
        <p:txBody>
          <a:bodyPr wrap="square" lIns="0" tIns="0" rIns="0" bIns="0" rtlCol="0" anchor="t">
            <a:normAutofit/>
          </a:bodyPr>
          <a:lstStyle/>
          <a:p>
            <a:pPr marL="0" indent="0" algn="l">
              <a:lnSpc>
                <a:spcPts val="2850"/>
              </a:lnSpc>
              <a:buNone/>
            </a:pPr>
            <a:r>
              <a:rPr lang="en-US" sz="2425" kern="0" spc="-65" dirty="0">
                <a:solidFill>
                  <a:srgbClr val="A8C9E8"/>
                </a:solidFill>
                <a:latin typeface="Bookman Old Style" panose="02050604050505020204" pitchFamily="18" charset="0"/>
                <a:ea typeface="Newsreader" pitchFamily="34" charset="-122"/>
                <a:cs typeface="Newsreader" pitchFamily="34" charset="-120"/>
              </a:rPr>
              <a:t>They all point </a:t>
            </a:r>
            <a:r>
              <a:rPr lang="en-US" sz="2425" kern="0" spc="-65" dirty="0">
                <a:solidFill>
                  <a:srgbClr val="DBEAFC"/>
                </a:solidFill>
                <a:latin typeface="Bookman Old Style" panose="02050604050505020204" pitchFamily="18" charset="0"/>
                <a:ea typeface="Newsreader" pitchFamily="34" charset="-122"/>
                <a:cs typeface="Newsreader" pitchFamily="34" charset="-120"/>
              </a:rPr>
              <a:t>at the cell.</a:t>
            </a:r>
            <a:endParaRPr lang="en-US" sz="2425" dirty="0">
              <a:latin typeface="Bookman Old Style" panose="02050604050505020204" pitchFamily="18" charset="0"/>
            </a:endParaRPr>
          </a:p>
        </p:txBody>
      </p:sp>
      <p:pic>
        <p:nvPicPr>
          <p:cNvPr id="7" name="Picture 6">
            <a:extLst>
              <a:ext uri="{FF2B5EF4-FFF2-40B4-BE49-F238E27FC236}">
                <a16:creationId xmlns:a16="http://schemas.microsoft.com/office/drawing/2014/main" id="{2F5A1BB2-932C-B282-CD15-347DC1DAB478}"/>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50B18"/>
        </a:solidFill>
        <a:effectLst/>
      </p:bgPr>
    </p:bg>
    <p:spTree>
      <p:nvGrpSpPr>
        <p:cNvPr id="1" name=""/>
        <p:cNvGrpSpPr/>
        <p:nvPr/>
      </p:nvGrpSpPr>
      <p:grpSpPr>
        <a:xfrm>
          <a:off x="0" y="0"/>
          <a:ext cx="0" cy="0"/>
          <a:chOff x="0" y="0"/>
          <a:chExt cx="0" cy="0"/>
        </a:xfrm>
      </p:grpSpPr>
      <p:pic>
        <p:nvPicPr>
          <p:cNvPr id="7" name="Image 0" descr="bgjpg/008.jpg">
            <a:extLst>
              <a:ext uri="{FF2B5EF4-FFF2-40B4-BE49-F238E27FC236}">
                <a16:creationId xmlns:a16="http://schemas.microsoft.com/office/drawing/2014/main" id="{DFE18FB5-2B97-0089-ED3C-AE4136A1118A}"/>
              </a:ext>
            </a:extLst>
          </p:cNvPr>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395320" y="1580233"/>
            <a:ext cx="3401359" cy="231563"/>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CHOICE TO SHARE IT</a:t>
            </a:r>
            <a:endParaRPr lang="en-US" sz="1600" dirty="0">
              <a:latin typeface="Graphik Light" panose="020B0403030202060203" pitchFamily="34" charset="0"/>
            </a:endParaRPr>
          </a:p>
        </p:txBody>
      </p:sp>
      <p:sp>
        <p:nvSpPr>
          <p:cNvPr id="4" name="Text 1"/>
          <p:cNvSpPr txBox="1"/>
          <p:nvPr/>
        </p:nvSpPr>
        <p:spPr>
          <a:xfrm>
            <a:off x="341505" y="2048842"/>
            <a:ext cx="11508988" cy="2760316"/>
          </a:xfrm>
          <a:prstGeom prst="rect">
            <a:avLst/>
          </a:prstGeom>
          <a:noFill/>
          <a:ln/>
        </p:spPr>
        <p:txBody>
          <a:bodyPr wrap="square" lIns="0" tIns="0" rIns="0" bIns="0" rtlCol="0" anchor="t">
            <a:normAutofit/>
          </a:bodyPr>
          <a:lstStyle/>
          <a:p>
            <a:pPr marL="0" indent="0" algn="ctr">
              <a:lnSpc>
                <a:spcPts val="7448"/>
              </a:lnSpc>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He put it in people’s hands. </a:t>
            </a:r>
            <a:r>
              <a:rPr lang="en-US" sz="6600" kern="0" spc="-289" dirty="0">
                <a:solidFill>
                  <a:srgbClr val="A8C9E8"/>
                </a:solidFill>
                <a:latin typeface="Bookman Old Style" panose="02050604050505020204" pitchFamily="18" charset="0"/>
                <a:ea typeface="Newsreader" pitchFamily="34" charset="-122"/>
                <a:cs typeface="Newsreader" pitchFamily="34" charset="-120"/>
              </a:rPr>
              <a:t>Not a boardroom.</a:t>
            </a:r>
            <a:endParaRPr lang="en-US" sz="6600" dirty="0">
              <a:latin typeface="Bookman Old Style" panose="02050604050505020204" pitchFamily="18" charset="0"/>
            </a:endParaRPr>
          </a:p>
        </p:txBody>
      </p:sp>
      <p:sp>
        <p:nvSpPr>
          <p:cNvPr id="5" name="Text 2"/>
          <p:cNvSpPr txBox="1"/>
          <p:nvPr/>
        </p:nvSpPr>
        <p:spPr>
          <a:xfrm>
            <a:off x="1975216" y="4809158"/>
            <a:ext cx="8778666" cy="1102205"/>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He gave the breakthrough to kitchen tables instead of a corporation, because the truest way to change a life is a person who cares enough to share what changed theirs.</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1EB7BC1E-A54C-F733-71A0-3E07922ADCBC}"/>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50B18"/>
        </a:solidFill>
        <a:effectLst/>
      </p:bgPr>
    </p:bg>
    <p:spTree>
      <p:nvGrpSpPr>
        <p:cNvPr id="1" name=""/>
        <p:cNvGrpSpPr/>
        <p:nvPr/>
      </p:nvGrpSpPr>
      <p:grpSpPr>
        <a:xfrm>
          <a:off x="0" y="0"/>
          <a:ext cx="0" cy="0"/>
          <a:chOff x="0" y="0"/>
          <a:chExt cx="0" cy="0"/>
        </a:xfrm>
      </p:grpSpPr>
      <p:pic>
        <p:nvPicPr>
          <p:cNvPr id="2" name="Image 0" descr="bgjpg/030.jpg"/>
          <p:cNvPicPr>
            <a:picLocks noChangeAspect="1"/>
          </p:cNvPicPr>
          <p:nvPr/>
        </p:nvPicPr>
        <p:blipFill>
          <a:blip r:embed="rId3"/>
          <a:srcRect l="1853" t="5767" r="3911"/>
          <a:stretch>
            <a:fillRect/>
          </a:stretch>
        </p:blipFill>
        <p:spPr>
          <a:xfrm>
            <a:off x="-1" y="0"/>
            <a:ext cx="12192001" cy="6858000"/>
          </a:xfrm>
          <a:prstGeom prst="rect">
            <a:avLst/>
          </a:prstGeom>
        </p:spPr>
      </p:pic>
      <p:sp>
        <p:nvSpPr>
          <p:cNvPr id="3" name="Text 0"/>
          <p:cNvSpPr txBox="1"/>
          <p:nvPr/>
        </p:nvSpPr>
        <p:spPr>
          <a:xfrm>
            <a:off x="4482058" y="766643"/>
            <a:ext cx="3372787" cy="544201"/>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THE INFLECTION POINT</a:t>
            </a:r>
            <a:endParaRPr lang="en-US" sz="1600" dirty="0">
              <a:latin typeface="Graphik Light" panose="020B0403030202060203" pitchFamily="34" charset="0"/>
            </a:endParaRPr>
          </a:p>
        </p:txBody>
      </p:sp>
      <p:sp>
        <p:nvSpPr>
          <p:cNvPr id="4" name="Text 1"/>
          <p:cNvSpPr txBox="1"/>
          <p:nvPr/>
        </p:nvSpPr>
        <p:spPr>
          <a:xfrm>
            <a:off x="2024964" y="1476556"/>
            <a:ext cx="8141766" cy="1232028"/>
          </a:xfrm>
          <a:prstGeom prst="rect">
            <a:avLst/>
          </a:prstGeom>
          <a:noFill/>
          <a:ln/>
        </p:spPr>
        <p:txBody>
          <a:bodyPr wrap="square" lIns="0" tIns="0" rIns="0" bIns="0" rtlCol="0" anchor="t">
            <a:normAutofit/>
          </a:bodyPr>
          <a:lstStyle/>
          <a:p>
            <a:pPr marL="0" indent="0" algn="ctr">
              <a:lnSpc>
                <a:spcPts val="3366"/>
              </a:lnSpc>
              <a:buNone/>
            </a:pPr>
            <a:r>
              <a:rPr lang="en-US" sz="4000" kern="0" spc="-106" dirty="0">
                <a:solidFill>
                  <a:srgbClr val="0F1C36"/>
                </a:solidFill>
                <a:latin typeface="Bookman Old Style" panose="02050604050505020204" pitchFamily="18" charset="0"/>
                <a:ea typeface="Newsreader" pitchFamily="34" charset="-122"/>
                <a:cs typeface="Newsreader" pitchFamily="34" charset="-120"/>
              </a:rPr>
              <a:t>The ingredient era is becoming the </a:t>
            </a:r>
            <a:r>
              <a:rPr lang="en-US" sz="4000" kern="0" spc="-106" dirty="0">
                <a:solidFill>
                  <a:srgbClr val="2D63AD"/>
                </a:solidFill>
                <a:latin typeface="Bookman Old Style" panose="02050604050505020204" pitchFamily="18" charset="0"/>
                <a:ea typeface="Newsreader" pitchFamily="34" charset="-122"/>
                <a:cs typeface="Newsreader" pitchFamily="34" charset="-120"/>
              </a:rPr>
              <a:t>signaling era.</a:t>
            </a:r>
            <a:r>
              <a:rPr lang="en-US" sz="4000" kern="0" spc="-106" dirty="0">
                <a:solidFill>
                  <a:srgbClr val="0F1C36"/>
                </a:solidFill>
                <a:latin typeface="Bookman Old Style" panose="02050604050505020204" pitchFamily="18" charset="0"/>
                <a:ea typeface="Newsreader" pitchFamily="34" charset="-122"/>
                <a:cs typeface="Newsreader" pitchFamily="34" charset="-120"/>
              </a:rPr>
              <a:t> </a:t>
            </a:r>
            <a:endParaRPr lang="en-US" sz="4000" dirty="0">
              <a:latin typeface="Bookman Old Style" panose="02050604050505020204" pitchFamily="18" charset="0"/>
            </a:endParaRPr>
          </a:p>
        </p:txBody>
      </p:sp>
      <p:sp>
        <p:nvSpPr>
          <p:cNvPr id="5" name="Text 2"/>
          <p:cNvSpPr txBox="1"/>
          <p:nvPr/>
        </p:nvSpPr>
        <p:spPr>
          <a:xfrm>
            <a:off x="2356856" y="2787400"/>
            <a:ext cx="7644984" cy="784205"/>
          </a:xfrm>
          <a:prstGeom prst="rect">
            <a:avLst/>
          </a:prstGeom>
          <a:noFill/>
          <a:ln/>
        </p:spPr>
        <p:txBody>
          <a:bodyPr wrap="square" lIns="0" tIns="0" rIns="0" bIns="0" rtlCol="0" anchor="t">
            <a:normAutofit/>
          </a:bodyPr>
          <a:lstStyle/>
          <a:p>
            <a:pPr marL="0" indent="0" algn="ctr">
              <a:lnSpc>
                <a:spcPts val="1725"/>
              </a:lnSpc>
              <a:buNone/>
            </a:pPr>
            <a:r>
              <a:rPr lang="en-US" sz="1400" dirty="0">
                <a:solidFill>
                  <a:srgbClr val="1C2E50"/>
                </a:solidFill>
                <a:latin typeface="Instrument Sans" pitchFamily="34" charset="0"/>
                <a:ea typeface="Instrument Sans" pitchFamily="34" charset="-122"/>
                <a:cs typeface="Instrument Sans" pitchFamily="34" charset="-120"/>
              </a:rPr>
              <a:t>Nutrition still matters. Inputs still matter. But consumers are beginning to understand that the body is not simply a container to fill. It is an intelligent, responsive system.</a:t>
            </a:r>
            <a:endParaRPr lang="en-US" sz="1400" dirty="0"/>
          </a:p>
        </p:txBody>
      </p:sp>
      <p:sp>
        <p:nvSpPr>
          <p:cNvPr id="6" name="Text 3"/>
          <p:cNvSpPr txBox="1"/>
          <p:nvPr/>
        </p:nvSpPr>
        <p:spPr>
          <a:xfrm>
            <a:off x="1555849" y="5820990"/>
            <a:ext cx="9079995" cy="828992"/>
          </a:xfrm>
          <a:prstGeom prst="rect">
            <a:avLst/>
          </a:prstGeom>
          <a:noFill/>
          <a:ln/>
        </p:spPr>
        <p:txBody>
          <a:bodyPr wrap="square" lIns="0" tIns="0" rIns="0" bIns="0" rtlCol="0" anchor="t">
            <a:normAutofit/>
          </a:bodyPr>
          <a:lstStyle/>
          <a:p>
            <a:pPr marL="0" indent="0" algn="ctr">
              <a:lnSpc>
                <a:spcPts val="3648"/>
              </a:lnSpc>
              <a:buNone/>
            </a:pPr>
            <a:r>
              <a:rPr lang="en-US" sz="2800" kern="0" spc="-83" dirty="0">
                <a:solidFill>
                  <a:srgbClr val="22375E"/>
                </a:solidFill>
                <a:latin typeface="Bookman Old Style" panose="02050604050505020204" pitchFamily="18" charset="0"/>
                <a:ea typeface="Newsreader" pitchFamily="34" charset="-122"/>
                <a:cs typeface="Newsreader" pitchFamily="34" charset="-120"/>
              </a:rPr>
              <a:t>That changes what people are </a:t>
            </a:r>
            <a:r>
              <a:rPr lang="en-US" sz="2800" kern="0" spc="-83" dirty="0">
                <a:solidFill>
                  <a:srgbClr val="2D63AD"/>
                </a:solidFill>
                <a:latin typeface="Bookman Old Style" panose="02050604050505020204" pitchFamily="18" charset="0"/>
                <a:ea typeface="Newsreader" pitchFamily="34" charset="-122"/>
                <a:cs typeface="Newsreader" pitchFamily="34" charset="-120"/>
              </a:rPr>
              <a:t>actually shopping for.</a:t>
            </a:r>
            <a:endParaRPr lang="en-US" sz="2800" dirty="0">
              <a:latin typeface="Bookman Old Style" panose="02050604050505020204" pitchFamily="18" charset="0"/>
            </a:endParaRPr>
          </a:p>
        </p:txBody>
      </p:sp>
      <p:pic>
        <p:nvPicPr>
          <p:cNvPr id="7" name="Picture 6">
            <a:extLst>
              <a:ext uri="{FF2B5EF4-FFF2-40B4-BE49-F238E27FC236}">
                <a16:creationId xmlns:a16="http://schemas.microsoft.com/office/drawing/2014/main" id="{D1CCF5E1-8D47-B74A-10FF-3A88B05B8E79}"/>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50B18"/>
        </a:solidFill>
        <a:effectLst/>
      </p:bgPr>
    </p:bg>
    <p:spTree>
      <p:nvGrpSpPr>
        <p:cNvPr id="1" name=""/>
        <p:cNvGrpSpPr/>
        <p:nvPr/>
      </p:nvGrpSpPr>
      <p:grpSpPr>
        <a:xfrm>
          <a:off x="0" y="0"/>
          <a:ext cx="0" cy="0"/>
          <a:chOff x="0" y="0"/>
          <a:chExt cx="0" cy="0"/>
        </a:xfrm>
      </p:grpSpPr>
      <p:pic>
        <p:nvPicPr>
          <p:cNvPr id="2" name="Image 0" descr="bgjpg/031.jpg"/>
          <p:cNvPicPr>
            <a:picLocks noChangeAspect="1"/>
          </p:cNvPicPr>
          <p:nvPr/>
        </p:nvPicPr>
        <p:blipFill>
          <a:blip r:embed="rId3"/>
          <a:srcRect l="4618" t="11652" r="5936" b="-1095"/>
          <a:stretch>
            <a:fillRect/>
          </a:stretch>
        </p:blipFill>
        <p:spPr>
          <a:xfrm>
            <a:off x="0" y="0"/>
            <a:ext cx="12192000" cy="6858000"/>
          </a:xfrm>
          <a:prstGeom prst="rect">
            <a:avLst/>
          </a:prstGeom>
        </p:spPr>
      </p:pic>
      <p:sp>
        <p:nvSpPr>
          <p:cNvPr id="3" name="Text 0"/>
          <p:cNvSpPr txBox="1"/>
          <p:nvPr/>
        </p:nvSpPr>
        <p:spPr>
          <a:xfrm>
            <a:off x="4367023" y="900457"/>
            <a:ext cx="3457954" cy="569474"/>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MISSING CATEGORY</a:t>
            </a:r>
            <a:endParaRPr lang="en-US" sz="1600" dirty="0">
              <a:latin typeface="Graphik Light" panose="020B0403030202060203" pitchFamily="34" charset="0"/>
            </a:endParaRPr>
          </a:p>
        </p:txBody>
      </p:sp>
      <p:sp>
        <p:nvSpPr>
          <p:cNvPr id="4" name="Text 1"/>
          <p:cNvSpPr txBox="1"/>
          <p:nvPr/>
        </p:nvSpPr>
        <p:spPr>
          <a:xfrm>
            <a:off x="2344514" y="1266128"/>
            <a:ext cx="7502972" cy="1269452"/>
          </a:xfrm>
          <a:prstGeom prst="rect">
            <a:avLst/>
          </a:prstGeom>
          <a:noFill/>
          <a:ln/>
        </p:spPr>
        <p:txBody>
          <a:bodyPr wrap="square" lIns="0" tIns="0" rIns="0" bIns="0" rtlCol="0" anchor="t">
            <a:normAutofit/>
          </a:bodyPr>
          <a:lstStyle/>
          <a:p>
            <a:pPr marL="0" indent="0" algn="ctr">
              <a:lnSpc>
                <a:spcPts val="3468"/>
              </a:lnSpc>
              <a:buNone/>
            </a:pPr>
            <a:r>
              <a:rPr lang="en-US" sz="3298" kern="0" spc="-109" dirty="0">
                <a:solidFill>
                  <a:srgbClr val="FFFFFF"/>
                </a:solidFill>
                <a:latin typeface="Bookman Old Style" panose="02050604050505020204" pitchFamily="18" charset="0"/>
                <a:ea typeface="Newsreader" pitchFamily="34" charset="-122"/>
                <a:cs typeface="Times New Roman" panose="02020603050405020304" pitchFamily="18" charset="0"/>
              </a:rPr>
              <a:t>Every trend has a name. </a:t>
            </a:r>
            <a:r>
              <a:rPr lang="en-US" sz="3298" kern="0" spc="-109" dirty="0">
                <a:solidFill>
                  <a:srgbClr val="A8C9E8"/>
                </a:solidFill>
                <a:latin typeface="Bookman Old Style" panose="02050604050505020204" pitchFamily="18" charset="0"/>
                <a:ea typeface="Newsreader" pitchFamily="34" charset="-122"/>
                <a:cs typeface="Times New Roman" panose="02020603050405020304" pitchFamily="18" charset="0"/>
              </a:rPr>
              <a:t>The foundation they share</a:t>
            </a:r>
            <a:r>
              <a:rPr lang="en-US" sz="3298" kern="0" spc="-109" dirty="0">
                <a:solidFill>
                  <a:srgbClr val="FFFFFF"/>
                </a:solidFill>
                <a:latin typeface="Bookman Old Style" panose="02050604050505020204" pitchFamily="18" charset="0"/>
                <a:ea typeface="Newsreader" pitchFamily="34" charset="-122"/>
                <a:cs typeface="Times New Roman" panose="02020603050405020304" pitchFamily="18" charset="0"/>
              </a:rPr>
              <a:t> does not. </a:t>
            </a:r>
            <a:endParaRPr lang="en-US" sz="3298" dirty="0">
              <a:latin typeface="Bookman Old Style" panose="02050604050505020204" pitchFamily="18" charset="0"/>
              <a:cs typeface="Times New Roman" panose="02020603050405020304" pitchFamily="18" charset="0"/>
            </a:endParaRPr>
          </a:p>
        </p:txBody>
      </p:sp>
      <p:sp>
        <p:nvSpPr>
          <p:cNvPr id="5" name="Text 2"/>
          <p:cNvSpPr txBox="1"/>
          <p:nvPr/>
        </p:nvSpPr>
        <p:spPr>
          <a:xfrm>
            <a:off x="3117954" y="2844815"/>
            <a:ext cx="6295869" cy="584185"/>
          </a:xfrm>
          <a:prstGeom prst="rect">
            <a:avLst/>
          </a:prstGeom>
          <a:noFill/>
          <a:ln/>
        </p:spPr>
        <p:txBody>
          <a:bodyPr wrap="square" lIns="0" tIns="0" rIns="0" bIns="0" rtlCol="0" anchor="t">
            <a:normAutofit/>
          </a:bodyPr>
          <a:lstStyle/>
          <a:p>
            <a:pPr marL="0" indent="0" algn="ctr">
              <a:lnSpc>
                <a:spcPts val="1800"/>
              </a:lnSpc>
              <a:buNone/>
            </a:pPr>
            <a:r>
              <a:rPr lang="en-US" sz="1600" dirty="0">
                <a:solidFill>
                  <a:srgbClr val="D3E4F5"/>
                </a:solidFill>
                <a:latin typeface="Graphik Light" panose="020B0403030202060203" pitchFamily="34" charset="0"/>
                <a:ea typeface="Instrument Sans" pitchFamily="34" charset="-122"/>
                <a:cs typeface="Instrument Sans" pitchFamily="34" charset="-120"/>
              </a:rPr>
              <a:t>GLP-1s. Peptides. NAD+. Longevity. Functional nutrition. Each speaks to one pathway, one target, one outcome.</a:t>
            </a:r>
            <a:endParaRPr lang="en-US" sz="1600" dirty="0">
              <a:latin typeface="Graphik Light" panose="020B0403030202060203" pitchFamily="34" charset="0"/>
            </a:endParaRPr>
          </a:p>
        </p:txBody>
      </p:sp>
      <p:pic>
        <p:nvPicPr>
          <p:cNvPr id="6" name="Picture 5">
            <a:extLst>
              <a:ext uri="{FF2B5EF4-FFF2-40B4-BE49-F238E27FC236}">
                <a16:creationId xmlns:a16="http://schemas.microsoft.com/office/drawing/2014/main" id="{6477A210-6CA4-350C-3CFC-C2680A69FFF0}"/>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50B18"/>
        </a:solidFill>
        <a:effectLst/>
      </p:bgPr>
    </p:bg>
    <p:spTree>
      <p:nvGrpSpPr>
        <p:cNvPr id="1" name=""/>
        <p:cNvGrpSpPr/>
        <p:nvPr/>
      </p:nvGrpSpPr>
      <p:grpSpPr>
        <a:xfrm>
          <a:off x="0" y="0"/>
          <a:ext cx="0" cy="0"/>
          <a:chOff x="0" y="0"/>
          <a:chExt cx="0" cy="0"/>
        </a:xfrm>
      </p:grpSpPr>
      <p:pic>
        <p:nvPicPr>
          <p:cNvPr id="2" name="Image 0" descr="bgjpg/032.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676655" y="1108940"/>
            <a:ext cx="3100866" cy="412102"/>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INTRODUCING</a:t>
            </a:r>
            <a:endParaRPr lang="en-US" sz="1600" dirty="0">
              <a:latin typeface="Graphik Light" panose="020B0403030202060203" pitchFamily="34" charset="0"/>
            </a:endParaRPr>
          </a:p>
        </p:txBody>
      </p:sp>
      <p:sp>
        <p:nvSpPr>
          <p:cNvPr id="4" name="Text 1"/>
          <p:cNvSpPr txBox="1"/>
          <p:nvPr/>
        </p:nvSpPr>
        <p:spPr>
          <a:xfrm>
            <a:off x="516983" y="1521042"/>
            <a:ext cx="9416656" cy="4473146"/>
          </a:xfrm>
          <a:prstGeom prst="rect">
            <a:avLst/>
          </a:prstGeom>
          <a:noFill/>
          <a:ln/>
        </p:spPr>
        <p:txBody>
          <a:bodyPr wrap="square" lIns="0" tIns="0" rIns="0" bIns="0" rtlCol="0" anchor="t">
            <a:normAutofit/>
          </a:bodyPr>
          <a:lstStyle/>
          <a:p>
            <a:pPr marL="0" indent="0" algn="l">
              <a:lnSpc>
                <a:spcPts val="10710"/>
              </a:lnSpc>
              <a:buNone/>
            </a:pPr>
            <a:r>
              <a:rPr lang="en-US" sz="11543" kern="0" spc="-500" dirty="0">
                <a:solidFill>
                  <a:srgbClr val="FFFFFF"/>
                </a:solidFill>
                <a:latin typeface="Bookman Old Style" panose="02050604050505020204" pitchFamily="18" charset="0"/>
                <a:ea typeface="Newsreader" pitchFamily="34" charset="-122"/>
                <a:cs typeface="Newsreader" pitchFamily="34" charset="-120"/>
              </a:rPr>
              <a:t>Cellular Intelligence </a:t>
            </a:r>
            <a:endParaRPr lang="en-US" sz="11543" dirty="0">
              <a:latin typeface="Bookman Old Style" panose="02050604050505020204" pitchFamily="18" charset="0"/>
            </a:endParaRPr>
          </a:p>
        </p:txBody>
      </p:sp>
      <p:sp>
        <p:nvSpPr>
          <p:cNvPr id="5" name="Text 2"/>
          <p:cNvSpPr txBox="1"/>
          <p:nvPr/>
        </p:nvSpPr>
        <p:spPr>
          <a:xfrm>
            <a:off x="676655" y="4287481"/>
            <a:ext cx="6299043" cy="787888"/>
          </a:xfrm>
          <a:prstGeom prst="rect">
            <a:avLst/>
          </a:prstGeom>
          <a:noFill/>
          <a:ln/>
        </p:spPr>
        <p:txBody>
          <a:bodyPr wrap="square" lIns="0" tIns="0" rIns="0" bIns="0" rtlCol="0" anchor="t">
            <a:normAutofit/>
          </a:bodyPr>
          <a:lstStyle/>
          <a:p>
            <a:pPr marL="0" indent="0" algn="l">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The remarkable ability of your cells to sense, communicate, respond and adapt.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F670F4B6-CC58-CFB7-517C-6B9F4FE6D55C}"/>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50B18"/>
        </a:solidFill>
        <a:effectLst/>
      </p:bgPr>
    </p:bg>
    <p:spTree>
      <p:nvGrpSpPr>
        <p:cNvPr id="1" name=""/>
        <p:cNvGrpSpPr/>
        <p:nvPr/>
      </p:nvGrpSpPr>
      <p:grpSpPr>
        <a:xfrm>
          <a:off x="0" y="0"/>
          <a:ext cx="0" cy="0"/>
          <a:chOff x="0" y="0"/>
          <a:chExt cx="0" cy="0"/>
        </a:xfrm>
      </p:grpSpPr>
      <p:pic>
        <p:nvPicPr>
          <p:cNvPr id="2" name="Image 0" descr="bgjpg/033.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676654" y="847109"/>
            <a:ext cx="5419345" cy="367094"/>
          </a:xfrm>
          <a:prstGeom prst="rect">
            <a:avLst/>
          </a:prstGeom>
          <a:noFill/>
          <a:ln/>
        </p:spPr>
        <p:txBody>
          <a:bodyPr wrap="square" lIns="0" tIns="0" rIns="0" bIns="0" rtlCol="0" anchor="t">
            <a:normAutofit/>
          </a:bodyPr>
          <a:lstStyle/>
          <a:p>
            <a:pPr marL="0" indent="0" algn="l">
              <a:lnSpc>
                <a:spcPts val="960"/>
              </a:lnSpc>
              <a:buNone/>
            </a:pPr>
            <a:r>
              <a:rPr lang="en-US" kern="0" spc="240" dirty="0">
                <a:solidFill>
                  <a:srgbClr val="E6C76E"/>
                </a:solidFill>
                <a:latin typeface="Graphik Light" panose="020B0403030202060203" pitchFamily="34" charset="0"/>
                <a:ea typeface="Instrument Sans" pitchFamily="34" charset="-122"/>
                <a:cs typeface="Instrument Sans" pitchFamily="34" charset="-120"/>
              </a:rPr>
              <a:t>CELLULAR INTELLIGENCE AT WORK</a:t>
            </a:r>
            <a:endParaRPr lang="en-US" dirty="0">
              <a:latin typeface="Graphik Light" panose="020B0403030202060203" pitchFamily="34" charset="0"/>
            </a:endParaRPr>
          </a:p>
        </p:txBody>
      </p:sp>
      <p:sp>
        <p:nvSpPr>
          <p:cNvPr id="4" name="Text 1"/>
          <p:cNvSpPr txBox="1"/>
          <p:nvPr/>
        </p:nvSpPr>
        <p:spPr>
          <a:xfrm>
            <a:off x="682707" y="1391290"/>
            <a:ext cx="6507317" cy="3117812"/>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Your cells are in constant conversation. </a:t>
            </a:r>
            <a:endParaRPr lang="en-US" sz="6014" dirty="0">
              <a:latin typeface="Bookman Old Style" panose="02050604050505020204" pitchFamily="18" charset="0"/>
            </a:endParaRPr>
          </a:p>
        </p:txBody>
      </p:sp>
      <p:pic>
        <p:nvPicPr>
          <p:cNvPr id="5" name="Picture 4">
            <a:extLst>
              <a:ext uri="{FF2B5EF4-FFF2-40B4-BE49-F238E27FC236}">
                <a16:creationId xmlns:a16="http://schemas.microsoft.com/office/drawing/2014/main" id="{68EDBE4E-DA6D-6188-EC21-79F046F1670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050B18"/>
        </a:solidFill>
        <a:effectLst/>
      </p:bgPr>
    </p:bg>
    <p:spTree>
      <p:nvGrpSpPr>
        <p:cNvPr id="1" name=""/>
        <p:cNvGrpSpPr/>
        <p:nvPr/>
      </p:nvGrpSpPr>
      <p:grpSpPr>
        <a:xfrm>
          <a:off x="0" y="0"/>
          <a:ext cx="0" cy="0"/>
          <a:chOff x="0" y="0"/>
          <a:chExt cx="0" cy="0"/>
        </a:xfrm>
      </p:grpSpPr>
      <p:pic>
        <p:nvPicPr>
          <p:cNvPr id="2" name="Image 0" descr="bgjpg/034.jpg"/>
          <p:cNvPicPr>
            <a:picLocks noChangeAspect="1"/>
          </p:cNvPicPr>
          <p:nvPr/>
        </p:nvPicPr>
        <p:blipFill>
          <a:blip r:embed="rId3"/>
          <a:srcRect t="5718" r="4711"/>
          <a:stretch>
            <a:fillRect/>
          </a:stretch>
        </p:blipFill>
        <p:spPr>
          <a:xfrm>
            <a:off x="0" y="0"/>
            <a:ext cx="12321915" cy="6857999"/>
          </a:xfrm>
          <a:prstGeom prst="rect">
            <a:avLst/>
          </a:prstGeom>
        </p:spPr>
      </p:pic>
      <p:sp>
        <p:nvSpPr>
          <p:cNvPr id="3" name="Text 0"/>
          <p:cNvSpPr txBox="1"/>
          <p:nvPr/>
        </p:nvSpPr>
        <p:spPr>
          <a:xfrm>
            <a:off x="682707" y="794007"/>
            <a:ext cx="6909397" cy="622284"/>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WHAT IS CELLULAR INTELLIGENCE</a:t>
            </a:r>
            <a:endParaRPr lang="en-US" sz="1600" dirty="0">
              <a:latin typeface="Graphik Light" panose="020B0403030202060203" pitchFamily="34" charset="0"/>
            </a:endParaRPr>
          </a:p>
        </p:txBody>
      </p:sp>
      <p:sp>
        <p:nvSpPr>
          <p:cNvPr id="4" name="Text 1"/>
          <p:cNvSpPr txBox="1"/>
          <p:nvPr/>
        </p:nvSpPr>
        <p:spPr>
          <a:xfrm>
            <a:off x="682707" y="1191924"/>
            <a:ext cx="7262080" cy="1896049"/>
          </a:xfrm>
          <a:prstGeom prst="rect">
            <a:avLst/>
          </a:prstGeom>
          <a:noFill/>
          <a:ln/>
        </p:spPr>
        <p:txBody>
          <a:bodyPr wrap="square" lIns="0" tIns="0" rIns="0" bIns="0" rtlCol="0" anchor="t">
            <a:normAutofit/>
          </a:bodyPr>
          <a:lstStyle/>
          <a:p>
            <a:pPr marL="0" indent="0" algn="l">
              <a:buNone/>
            </a:pPr>
            <a:r>
              <a:rPr lang="en-US" sz="5400" kern="0" spc="-131" dirty="0">
                <a:solidFill>
                  <a:srgbClr val="0F1C36"/>
                </a:solidFill>
                <a:latin typeface="Bookman Old Style" panose="02050604050505020204" pitchFamily="18" charset="0"/>
                <a:ea typeface="Newsreader" pitchFamily="34" charset="-122"/>
                <a:cs typeface="Newsreader" pitchFamily="34" charset="-120"/>
              </a:rPr>
              <a:t>Your body </a:t>
            </a:r>
            <a:r>
              <a:rPr lang="en-US" sz="5400" kern="0" spc="-131" dirty="0">
                <a:solidFill>
                  <a:srgbClr val="2D63AD"/>
                </a:solidFill>
                <a:latin typeface="Bookman Old Style" panose="02050604050505020204" pitchFamily="18" charset="0"/>
                <a:ea typeface="Newsreader" pitchFamily="34" charset="-122"/>
                <a:cs typeface="Newsreader" pitchFamily="34" charset="-120"/>
              </a:rPr>
              <a:t>already knows</a:t>
            </a:r>
            <a:r>
              <a:rPr lang="en-US" sz="5400" kern="0" spc="-131" dirty="0">
                <a:solidFill>
                  <a:srgbClr val="0F1C36"/>
                </a:solidFill>
                <a:latin typeface="Bookman Old Style" panose="02050604050505020204" pitchFamily="18" charset="0"/>
                <a:ea typeface="Newsreader" pitchFamily="34" charset="-122"/>
                <a:cs typeface="Newsreader" pitchFamily="34" charset="-120"/>
              </a:rPr>
              <a:t> what to do. </a:t>
            </a:r>
            <a:endParaRPr lang="en-US" sz="5400" dirty="0">
              <a:latin typeface="Bookman Old Style" panose="02050604050505020204" pitchFamily="18" charset="0"/>
            </a:endParaRPr>
          </a:p>
        </p:txBody>
      </p:sp>
      <p:sp>
        <p:nvSpPr>
          <p:cNvPr id="5" name="Text 2"/>
          <p:cNvSpPr txBox="1"/>
          <p:nvPr/>
        </p:nvSpPr>
        <p:spPr>
          <a:xfrm>
            <a:off x="682707" y="3383473"/>
            <a:ext cx="9765437" cy="622284"/>
          </a:xfrm>
          <a:prstGeom prst="rect">
            <a:avLst/>
          </a:prstGeom>
          <a:noFill/>
          <a:ln/>
        </p:spPr>
        <p:txBody>
          <a:bodyPr wrap="square" lIns="0" tIns="0" rIns="0" bIns="0" rtlCol="0" anchor="t">
            <a:normAutofit/>
          </a:bodyPr>
          <a:lstStyle/>
          <a:p>
            <a:pPr marL="0" indent="0" algn="l">
              <a:lnSpc>
                <a:spcPts val="1950"/>
              </a:lnSpc>
              <a:buNone/>
            </a:pPr>
            <a:r>
              <a:rPr lang="en-US" sz="1600" dirty="0">
                <a:solidFill>
                  <a:srgbClr val="1C2E50"/>
                </a:solidFill>
                <a:latin typeface="Graphik Regular" panose="020B0503030202060203" pitchFamily="34" charset="0"/>
                <a:ea typeface="Instrument Sans" pitchFamily="34" charset="-122"/>
                <a:cs typeface="Instrument Sans" pitchFamily="34" charset="-120"/>
              </a:rPr>
              <a:t>Every second, cells read their environment, exchange signals, coordinate action, and adjust. It is intelligence already built into life, and communication is how it works.</a:t>
            </a:r>
            <a:endParaRPr lang="en-US" sz="1600" dirty="0">
              <a:latin typeface="Graphik Regular" panose="020B0503030202060203" pitchFamily="34" charset="0"/>
            </a:endParaRPr>
          </a:p>
        </p:txBody>
      </p:sp>
      <p:pic>
        <p:nvPicPr>
          <p:cNvPr id="6" name="Picture 5">
            <a:extLst>
              <a:ext uri="{FF2B5EF4-FFF2-40B4-BE49-F238E27FC236}">
                <a16:creationId xmlns:a16="http://schemas.microsoft.com/office/drawing/2014/main" id="{44F61834-4BD0-F000-5F48-E8566349A9A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50B18"/>
        </a:solidFill>
        <a:effectLst/>
      </p:bgPr>
    </p:bg>
    <p:spTree>
      <p:nvGrpSpPr>
        <p:cNvPr id="1" name=""/>
        <p:cNvGrpSpPr/>
        <p:nvPr/>
      </p:nvGrpSpPr>
      <p:grpSpPr>
        <a:xfrm>
          <a:off x="0" y="0"/>
          <a:ext cx="0" cy="0"/>
          <a:chOff x="0" y="0"/>
          <a:chExt cx="0" cy="0"/>
        </a:xfrm>
      </p:grpSpPr>
      <p:pic>
        <p:nvPicPr>
          <p:cNvPr id="2" name="Image 0" descr="bgjpg/035.jpg"/>
          <p:cNvPicPr>
            <a:picLocks noChangeAspect="1"/>
          </p:cNvPicPr>
          <p:nvPr/>
        </p:nvPicPr>
        <p:blipFill>
          <a:blip r:embed="rId3"/>
          <a:srcRect t="15041" r="15040"/>
          <a:stretch>
            <a:fillRect/>
          </a:stretch>
        </p:blipFill>
        <p:spPr>
          <a:xfrm>
            <a:off x="0" y="0"/>
            <a:ext cx="12192000" cy="6858000"/>
          </a:xfrm>
          <a:prstGeom prst="rect">
            <a:avLst/>
          </a:prstGeom>
        </p:spPr>
      </p:pic>
      <p:sp>
        <p:nvSpPr>
          <p:cNvPr id="3" name="Text 0"/>
          <p:cNvSpPr txBox="1"/>
          <p:nvPr/>
        </p:nvSpPr>
        <p:spPr>
          <a:xfrm>
            <a:off x="676655" y="663645"/>
            <a:ext cx="5419345" cy="400657"/>
          </a:xfrm>
          <a:prstGeom prst="rect">
            <a:avLst/>
          </a:prstGeom>
          <a:noFill/>
          <a:ln/>
        </p:spPr>
        <p:txBody>
          <a:bodyPr wrap="square" lIns="0" tIns="0" rIns="0" bIns="0" rtlCol="0" anchor="t">
            <a:normAutofit/>
          </a:bodyPr>
          <a:lstStyle/>
          <a:p>
            <a:pPr marL="0" indent="0" algn="l">
              <a:lnSpc>
                <a:spcPts val="960"/>
              </a:lnSpc>
              <a:buNone/>
            </a:pPr>
            <a:r>
              <a:rPr lang="en-US" sz="1600" b="1" kern="0" spc="240" dirty="0">
                <a:solidFill>
                  <a:srgbClr val="72A7D7"/>
                </a:solidFill>
                <a:latin typeface="Graphik Regular" panose="020B0503030202060203" pitchFamily="34" charset="0"/>
                <a:ea typeface="Instrument Sans" pitchFamily="34" charset="-122"/>
                <a:cs typeface="Instrument Sans" pitchFamily="34" charset="-120"/>
              </a:rPr>
              <a:t>THE CELLULAR INTELLIGENCE HIERARCHY</a:t>
            </a:r>
            <a:endParaRPr lang="en-US" sz="1600" dirty="0">
              <a:latin typeface="Graphik Regular" panose="020B0503030202060203" pitchFamily="34" charset="0"/>
            </a:endParaRPr>
          </a:p>
        </p:txBody>
      </p:sp>
      <p:sp>
        <p:nvSpPr>
          <p:cNvPr id="4" name="Text 1"/>
          <p:cNvSpPr txBox="1"/>
          <p:nvPr/>
        </p:nvSpPr>
        <p:spPr>
          <a:xfrm>
            <a:off x="682708" y="1064302"/>
            <a:ext cx="11508988" cy="999624"/>
          </a:xfrm>
          <a:prstGeom prst="rect">
            <a:avLst/>
          </a:prstGeom>
          <a:noFill/>
          <a:ln/>
        </p:spPr>
        <p:txBody>
          <a:bodyPr wrap="square" lIns="0" tIns="0" rIns="0" bIns="0" rtlCol="0" anchor="t">
            <a:normAutofit/>
          </a:bodyPr>
          <a:lstStyle/>
          <a:p>
            <a:pPr marL="0" indent="0" algn="l">
              <a:lnSpc>
                <a:spcPts val="4182"/>
              </a:lnSpc>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The </a:t>
            </a:r>
            <a:r>
              <a:rPr lang="en-US" sz="3977" kern="0" spc="-131" dirty="0">
                <a:solidFill>
                  <a:srgbClr val="A8C9E8"/>
                </a:solidFill>
                <a:latin typeface="Bookman Old Style" panose="02050604050505020204" pitchFamily="18" charset="0"/>
                <a:ea typeface="Newsreader" pitchFamily="34" charset="-122"/>
                <a:cs typeface="Newsreader" pitchFamily="34" charset="-120"/>
              </a:rPr>
              <a:t>foundation</a:t>
            </a:r>
            <a:r>
              <a:rPr lang="en-US" sz="3977" kern="0" spc="-131" dirty="0">
                <a:solidFill>
                  <a:srgbClr val="FFFFFF"/>
                </a:solidFill>
                <a:latin typeface="Bookman Old Style" panose="02050604050505020204" pitchFamily="18" charset="0"/>
                <a:ea typeface="Newsreader" pitchFamily="34" charset="-122"/>
                <a:cs typeface="Newsreader" pitchFamily="34" charset="-120"/>
              </a:rPr>
              <a:t> the whole stack is built on. </a:t>
            </a:r>
            <a:endParaRPr lang="en-US" sz="3977" dirty="0">
              <a:latin typeface="Bookman Old Style" panose="02050604050505020204" pitchFamily="18" charset="0"/>
            </a:endParaRPr>
          </a:p>
        </p:txBody>
      </p:sp>
      <p:pic>
        <p:nvPicPr>
          <p:cNvPr id="5" name="Picture 4">
            <a:extLst>
              <a:ext uri="{FF2B5EF4-FFF2-40B4-BE49-F238E27FC236}">
                <a16:creationId xmlns:a16="http://schemas.microsoft.com/office/drawing/2014/main" id="{AADF695E-ADE8-EF78-8153-991837F56AF8}"/>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050B18"/>
        </a:solidFill>
        <a:effectLst/>
      </p:bgPr>
    </p:bg>
    <p:spTree>
      <p:nvGrpSpPr>
        <p:cNvPr id="1" name=""/>
        <p:cNvGrpSpPr/>
        <p:nvPr/>
      </p:nvGrpSpPr>
      <p:grpSpPr>
        <a:xfrm>
          <a:off x="0" y="0"/>
          <a:ext cx="0" cy="0"/>
          <a:chOff x="0" y="0"/>
          <a:chExt cx="0" cy="0"/>
        </a:xfrm>
      </p:grpSpPr>
      <p:pic>
        <p:nvPicPr>
          <p:cNvPr id="2" name="Image 0" descr="bgjpg/036.jpg"/>
          <p:cNvPicPr>
            <a:picLocks noChangeAspect="1"/>
          </p:cNvPicPr>
          <p:nvPr/>
        </p:nvPicPr>
        <p:blipFill>
          <a:blip r:embed="rId3"/>
          <a:srcRect t="14406" r="14404"/>
          <a:stretch>
            <a:fillRect/>
          </a:stretch>
        </p:blipFill>
        <p:spPr>
          <a:xfrm>
            <a:off x="1" y="0"/>
            <a:ext cx="12192000" cy="6858000"/>
          </a:xfrm>
          <a:prstGeom prst="rect">
            <a:avLst/>
          </a:prstGeom>
        </p:spPr>
      </p:pic>
      <p:sp>
        <p:nvSpPr>
          <p:cNvPr id="3" name="Text 0"/>
          <p:cNvSpPr txBox="1"/>
          <p:nvPr/>
        </p:nvSpPr>
        <p:spPr>
          <a:xfrm>
            <a:off x="676654" y="790952"/>
            <a:ext cx="4105207" cy="489334"/>
          </a:xfrm>
          <a:prstGeom prst="rect">
            <a:avLst/>
          </a:prstGeom>
          <a:noFill/>
          <a:ln/>
        </p:spPr>
        <p:txBody>
          <a:bodyPr wrap="square" lIns="0" tIns="0" rIns="0" bIns="0" rtlCol="0" anchor="t">
            <a:normAutofit/>
          </a:bodyPr>
          <a:lstStyle/>
          <a:p>
            <a:pPr marL="0" indent="0" algn="l">
              <a:lnSpc>
                <a:spcPts val="960"/>
              </a:lnSpc>
              <a:buNone/>
            </a:pPr>
            <a:r>
              <a:rPr lang="en-US" sz="1600" b="1" kern="0" spc="240" dirty="0">
                <a:solidFill>
                  <a:srgbClr val="72A7D7"/>
                </a:solidFill>
                <a:latin typeface="Graphik Regular" panose="020B0503030202060203" pitchFamily="34" charset="0"/>
                <a:ea typeface="Instrument Sans" pitchFamily="34" charset="-122"/>
                <a:cs typeface="Instrument Sans" pitchFamily="34" charset="-120"/>
              </a:rPr>
              <a:t>POWERED BY REDOX</a:t>
            </a:r>
            <a:endParaRPr lang="en-US" sz="1600" dirty="0">
              <a:latin typeface="Graphik Regular" panose="020B0503030202060203" pitchFamily="34" charset="0"/>
            </a:endParaRPr>
          </a:p>
        </p:txBody>
      </p:sp>
      <p:sp>
        <p:nvSpPr>
          <p:cNvPr id="4" name="Text 1"/>
          <p:cNvSpPr txBox="1"/>
          <p:nvPr/>
        </p:nvSpPr>
        <p:spPr>
          <a:xfrm>
            <a:off x="683012" y="1163376"/>
            <a:ext cx="9390378" cy="1530629"/>
          </a:xfrm>
          <a:prstGeom prst="rect">
            <a:avLst/>
          </a:prstGeom>
          <a:noFill/>
          <a:ln/>
        </p:spPr>
        <p:txBody>
          <a:bodyPr wrap="square" lIns="0" tIns="0" rIns="0" bIns="0" rtlCol="0" anchor="t">
            <a:normAutofit/>
          </a:bodyPr>
          <a:lstStyle/>
          <a:p>
            <a:pPr marL="0" indent="0" algn="l">
              <a:lnSpc>
                <a:spcPts val="4182"/>
              </a:lnSpc>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ASEA Redox Technology </a:t>
            </a:r>
            <a:r>
              <a:rPr lang="en-US" sz="3977" kern="0" spc="-131" dirty="0">
                <a:solidFill>
                  <a:srgbClr val="A8C9E8"/>
                </a:solidFill>
                <a:latin typeface="Bookman Old Style" panose="02050604050505020204" pitchFamily="18" charset="0"/>
                <a:ea typeface="Newsreader" pitchFamily="34" charset="-122"/>
                <a:cs typeface="Newsreader" pitchFamily="34" charset="-120"/>
              </a:rPr>
              <a:t>activates</a:t>
            </a:r>
            <a:r>
              <a:rPr lang="en-US" sz="3977" kern="0" spc="-131" dirty="0">
                <a:solidFill>
                  <a:srgbClr val="FFFFFF"/>
                </a:solidFill>
                <a:latin typeface="Bookman Old Style" panose="02050604050505020204" pitchFamily="18" charset="0"/>
                <a:ea typeface="Newsreader" pitchFamily="34" charset="-122"/>
                <a:cs typeface="Newsreader" pitchFamily="34" charset="-120"/>
              </a:rPr>
              <a:t> Cellular Intelligence. </a:t>
            </a:r>
            <a:endParaRPr lang="en-US" sz="3977" dirty="0">
              <a:latin typeface="Bookman Old Style" panose="02050604050505020204" pitchFamily="18" charset="0"/>
            </a:endParaRPr>
          </a:p>
        </p:txBody>
      </p:sp>
      <p:sp>
        <p:nvSpPr>
          <p:cNvPr id="5" name="Text 2"/>
          <p:cNvSpPr txBox="1"/>
          <p:nvPr/>
        </p:nvSpPr>
        <p:spPr>
          <a:xfrm>
            <a:off x="676654" y="2631465"/>
            <a:ext cx="9390378" cy="869928"/>
          </a:xfrm>
          <a:prstGeom prst="rect">
            <a:avLst/>
          </a:prstGeom>
          <a:noFill/>
          <a:ln/>
        </p:spPr>
        <p:txBody>
          <a:bodyPr wrap="square" lIns="0" tIns="0" rIns="0" bIns="0" rtlCol="0" anchor="t">
            <a:normAutofit lnSpcReduction="10000"/>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Redox signaling is not new science. The body has always used these molecules to carry its instructions. The problem was never the biology. It was that no one could hold these molecules stable outside of it.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64C1A97A-5DDC-BE53-5BE2-670D857C471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050B18"/>
        </a:solidFill>
        <a:effectLst/>
      </p:bgPr>
    </p:bg>
    <p:spTree>
      <p:nvGrpSpPr>
        <p:cNvPr id="1" name=""/>
        <p:cNvGrpSpPr/>
        <p:nvPr/>
      </p:nvGrpSpPr>
      <p:grpSpPr>
        <a:xfrm>
          <a:off x="0" y="0"/>
          <a:ext cx="0" cy="0"/>
          <a:chOff x="0" y="0"/>
          <a:chExt cx="0" cy="0"/>
        </a:xfrm>
      </p:grpSpPr>
      <p:pic>
        <p:nvPicPr>
          <p:cNvPr id="2" name="Image 0" descr="bgjpg/037.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2923082" y="314794"/>
            <a:ext cx="6355829" cy="286058"/>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FOUNDATIONAL CATEGORY</a:t>
            </a:r>
            <a:endParaRPr lang="en-US" sz="1600" dirty="0">
              <a:latin typeface="Graphik Light" panose="020B0403030202060203" pitchFamily="34" charset="0"/>
            </a:endParaRPr>
          </a:p>
        </p:txBody>
      </p:sp>
      <p:sp>
        <p:nvSpPr>
          <p:cNvPr id="4" name="Text 1"/>
          <p:cNvSpPr txBox="1"/>
          <p:nvPr/>
        </p:nvSpPr>
        <p:spPr>
          <a:xfrm>
            <a:off x="779489" y="690792"/>
            <a:ext cx="10268262" cy="970653"/>
          </a:xfrm>
          <a:prstGeom prst="rect">
            <a:avLst/>
          </a:prstGeom>
          <a:noFill/>
          <a:ln/>
        </p:spPr>
        <p:txBody>
          <a:bodyPr wrap="square" lIns="0" tIns="0" rIns="0" bIns="0" rtlCol="0" anchor="t">
            <a:normAutofit/>
          </a:bodyPr>
          <a:lstStyle/>
          <a:p>
            <a:pPr marL="0" indent="0" algn="ctr">
              <a:lnSpc>
                <a:spcPts val="2652"/>
              </a:lnSpc>
              <a:buNone/>
            </a:pPr>
            <a:r>
              <a:rPr lang="en-US" sz="2522" kern="0" spc="-83" dirty="0">
                <a:solidFill>
                  <a:srgbClr val="FFFFFF"/>
                </a:solidFill>
                <a:latin typeface="Bookman Old Style" panose="02050604050505020204" pitchFamily="18" charset="0"/>
                <a:ea typeface="Newsreader" pitchFamily="34" charset="-122"/>
                <a:cs typeface="Newsreader" pitchFamily="34" charset="-120"/>
              </a:rPr>
              <a:t>Cellular Intelligence </a:t>
            </a:r>
            <a:r>
              <a:rPr lang="en-US" sz="2522" kern="0" spc="-83" dirty="0">
                <a:solidFill>
                  <a:srgbClr val="A8C9E8"/>
                </a:solidFill>
                <a:latin typeface="Bookman Old Style" panose="02050604050505020204" pitchFamily="18" charset="0"/>
                <a:ea typeface="Newsreader" pitchFamily="34" charset="-122"/>
                <a:cs typeface="Newsreader" pitchFamily="34" charset="-120"/>
              </a:rPr>
              <a:t>powers</a:t>
            </a:r>
            <a:r>
              <a:rPr lang="en-US" sz="2522" kern="0" spc="-83" dirty="0">
                <a:solidFill>
                  <a:srgbClr val="FFFFFF"/>
                </a:solidFill>
                <a:latin typeface="Bookman Old Style" panose="02050604050505020204" pitchFamily="18" charset="0"/>
                <a:ea typeface="Newsreader" pitchFamily="34" charset="-122"/>
                <a:cs typeface="Newsreader" pitchFamily="34" charset="-120"/>
              </a:rPr>
              <a:t> the $2T wellness economy. </a:t>
            </a:r>
            <a:endParaRPr lang="en-US" sz="2522" dirty="0">
              <a:latin typeface="Bookman Old Style" panose="02050604050505020204" pitchFamily="18" charset="0"/>
            </a:endParaRPr>
          </a:p>
        </p:txBody>
      </p:sp>
      <p:pic>
        <p:nvPicPr>
          <p:cNvPr id="5" name="Picture 4">
            <a:extLst>
              <a:ext uri="{FF2B5EF4-FFF2-40B4-BE49-F238E27FC236}">
                <a16:creationId xmlns:a16="http://schemas.microsoft.com/office/drawing/2014/main" id="{5FA1C7BE-4703-01BD-D8FB-22464AFDB423}"/>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50B18"/>
        </a:solidFill>
        <a:effectLst/>
      </p:bgPr>
    </p:bg>
    <p:spTree>
      <p:nvGrpSpPr>
        <p:cNvPr id="1" name=""/>
        <p:cNvGrpSpPr/>
        <p:nvPr/>
      </p:nvGrpSpPr>
      <p:grpSpPr>
        <a:xfrm>
          <a:off x="0" y="0"/>
          <a:ext cx="0" cy="0"/>
          <a:chOff x="0" y="0"/>
          <a:chExt cx="0" cy="0"/>
        </a:xfrm>
      </p:grpSpPr>
      <p:pic>
        <p:nvPicPr>
          <p:cNvPr id="2" name="Image 0" descr="bgjpg/038.jpg"/>
          <p:cNvPicPr>
            <a:picLocks noChangeAspect="1"/>
          </p:cNvPicPr>
          <p:nvPr/>
        </p:nvPicPr>
        <p:blipFill>
          <a:blip r:embed="rId3"/>
          <a:srcRect t="8955" r="8953"/>
          <a:stretch>
            <a:fillRect/>
          </a:stretch>
        </p:blipFill>
        <p:spPr>
          <a:xfrm>
            <a:off x="1" y="0"/>
            <a:ext cx="12192000" cy="6858000"/>
          </a:xfrm>
          <a:prstGeom prst="rect">
            <a:avLst/>
          </a:prstGeom>
        </p:spPr>
      </p:pic>
      <p:sp>
        <p:nvSpPr>
          <p:cNvPr id="3" name="Text 0"/>
          <p:cNvSpPr txBox="1"/>
          <p:nvPr/>
        </p:nvSpPr>
        <p:spPr>
          <a:xfrm>
            <a:off x="676655" y="1395874"/>
            <a:ext cx="4135188" cy="402946"/>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THE CATEGORY OPPORTUNITY</a:t>
            </a:r>
            <a:endParaRPr lang="en-US" sz="1600" dirty="0">
              <a:latin typeface="Graphik Light" panose="020B0403030202060203" pitchFamily="34" charset="0"/>
            </a:endParaRPr>
          </a:p>
        </p:txBody>
      </p:sp>
      <p:sp>
        <p:nvSpPr>
          <p:cNvPr id="4" name="Text 1"/>
          <p:cNvSpPr txBox="1"/>
          <p:nvPr/>
        </p:nvSpPr>
        <p:spPr>
          <a:xfrm>
            <a:off x="682707" y="1940055"/>
            <a:ext cx="9326647"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$2T market. </a:t>
            </a:r>
          </a:p>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One </a:t>
            </a:r>
            <a:r>
              <a:rPr lang="en-US" sz="6014" kern="0" spc="-198" dirty="0">
                <a:solidFill>
                  <a:srgbClr val="A8C9E8"/>
                </a:solidFill>
                <a:latin typeface="Bookman Old Style" panose="02050604050505020204" pitchFamily="18" charset="0"/>
                <a:ea typeface="Newsreader" pitchFamily="34" charset="-122"/>
                <a:cs typeface="Newsreader" pitchFamily="34" charset="-120"/>
              </a:rPr>
              <a:t>cellular foundation.</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676655" y="4508078"/>
            <a:ext cx="8686145" cy="1102205"/>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Regular" panose="020B0503030202060203" pitchFamily="34" charset="0"/>
                <a:ea typeface="Instrument Sans" pitchFamily="34" charset="-122"/>
                <a:cs typeface="Instrument Sans" pitchFamily="34" charset="-120"/>
              </a:rPr>
              <a:t>Every movement in wellness rises from the same place. We are the only company standing at its foundation.</a:t>
            </a:r>
            <a:endParaRPr lang="en-US" sz="2000" dirty="0">
              <a:latin typeface="Graphik Regular" panose="020B0503030202060203" pitchFamily="34" charset="0"/>
            </a:endParaRPr>
          </a:p>
        </p:txBody>
      </p:sp>
      <p:pic>
        <p:nvPicPr>
          <p:cNvPr id="6" name="Picture 5">
            <a:extLst>
              <a:ext uri="{FF2B5EF4-FFF2-40B4-BE49-F238E27FC236}">
                <a16:creationId xmlns:a16="http://schemas.microsoft.com/office/drawing/2014/main" id="{C034CCD6-84D0-3B53-7AAB-196FC9ECE44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50B18"/>
        </a:solidFill>
        <a:effectLst/>
      </p:bgPr>
    </p:bg>
    <p:spTree>
      <p:nvGrpSpPr>
        <p:cNvPr id="1" name=""/>
        <p:cNvGrpSpPr/>
        <p:nvPr/>
      </p:nvGrpSpPr>
      <p:grpSpPr>
        <a:xfrm>
          <a:off x="0" y="0"/>
          <a:ext cx="0" cy="0"/>
          <a:chOff x="0" y="0"/>
          <a:chExt cx="0" cy="0"/>
        </a:xfrm>
      </p:grpSpPr>
      <p:pic>
        <p:nvPicPr>
          <p:cNvPr id="2" name="Image 0" descr="bgjpg/039.jpg"/>
          <p:cNvPicPr>
            <a:picLocks noChangeAspect="1"/>
          </p:cNvPicPr>
          <p:nvPr/>
        </p:nvPicPr>
        <p:blipFill>
          <a:blip r:embed="rId3"/>
          <a:srcRect t="16132" r="16132"/>
          <a:stretch>
            <a:fillRect/>
          </a:stretch>
        </p:blipFill>
        <p:spPr>
          <a:xfrm>
            <a:off x="0" y="0"/>
            <a:ext cx="12191695" cy="6858000"/>
          </a:xfrm>
          <a:prstGeom prst="rect">
            <a:avLst/>
          </a:prstGeom>
        </p:spPr>
      </p:pic>
      <p:sp>
        <p:nvSpPr>
          <p:cNvPr id="3" name="Text 0"/>
          <p:cNvSpPr txBox="1"/>
          <p:nvPr/>
        </p:nvSpPr>
        <p:spPr>
          <a:xfrm>
            <a:off x="676655" y="1156167"/>
            <a:ext cx="2366348" cy="322552"/>
          </a:xfrm>
          <a:prstGeom prst="rect">
            <a:avLst/>
          </a:prstGeom>
          <a:noFill/>
          <a:ln/>
        </p:spPr>
        <p:txBody>
          <a:bodyPr wrap="square" lIns="0" tIns="0" rIns="0" bIns="0" rtlCol="0" anchor="t">
            <a:normAutofit/>
          </a:bodyPr>
          <a:lstStyle/>
          <a:p>
            <a:pPr marL="0" indent="0" algn="l">
              <a:lnSpc>
                <a:spcPts val="960"/>
              </a:lnSpc>
              <a:buNone/>
            </a:pPr>
            <a:r>
              <a:rPr lang="en-US" sz="1600" b="1" kern="0" spc="240" dirty="0">
                <a:solidFill>
                  <a:srgbClr val="72A7D7"/>
                </a:solidFill>
                <a:latin typeface="Graphik Regular" panose="020B0503030202060203" pitchFamily="34" charset="0"/>
                <a:ea typeface="Instrument Sans" pitchFamily="34" charset="-122"/>
                <a:cs typeface="Instrument Sans" pitchFamily="34" charset="-120"/>
              </a:rPr>
              <a:t>WHY ASEA</a:t>
            </a:r>
            <a:endParaRPr lang="en-US" sz="1600" dirty="0">
              <a:latin typeface="Graphik Regular" panose="020B0503030202060203" pitchFamily="34" charset="0"/>
            </a:endParaRPr>
          </a:p>
        </p:txBody>
      </p:sp>
      <p:sp>
        <p:nvSpPr>
          <p:cNvPr id="4" name="Text 1"/>
          <p:cNvSpPr txBox="1"/>
          <p:nvPr/>
        </p:nvSpPr>
        <p:spPr>
          <a:xfrm>
            <a:off x="676655" y="1517439"/>
            <a:ext cx="11508988" cy="999624"/>
          </a:xfrm>
          <a:prstGeom prst="rect">
            <a:avLst/>
          </a:prstGeom>
          <a:noFill/>
          <a:ln/>
        </p:spPr>
        <p:txBody>
          <a:bodyPr wrap="square" lIns="0" tIns="0" rIns="0" bIns="0" rtlCol="0" anchor="t">
            <a:normAutofit/>
          </a:bodyPr>
          <a:lstStyle/>
          <a:p>
            <a:pPr marL="0" indent="0" algn="l">
              <a:lnSpc>
                <a:spcPts val="4182"/>
              </a:lnSpc>
              <a:buNone/>
            </a:pPr>
            <a:r>
              <a:rPr lang="en-US" sz="3977" kern="0" spc="-131" dirty="0">
                <a:solidFill>
                  <a:srgbClr val="FFFFFF"/>
                </a:solidFill>
                <a:latin typeface="Bookman Old Style" panose="02050604050505020204" pitchFamily="18" charset="0"/>
                <a:ea typeface="Newsreader" pitchFamily="34" charset="-122"/>
                <a:cs typeface="Newsreader" pitchFamily="34" charset="-120"/>
              </a:rPr>
              <a:t>The category is new. </a:t>
            </a:r>
            <a:r>
              <a:rPr lang="en-US" sz="3977" kern="0" spc="-131" dirty="0">
                <a:solidFill>
                  <a:srgbClr val="A8C9E8"/>
                </a:solidFill>
                <a:latin typeface="Bookman Old Style" panose="02050604050505020204" pitchFamily="18" charset="0"/>
                <a:ea typeface="Newsreader" pitchFamily="34" charset="-122"/>
                <a:cs typeface="Newsreader" pitchFamily="34" charset="-120"/>
              </a:rPr>
              <a:t>Our foundation</a:t>
            </a:r>
            <a:r>
              <a:rPr lang="en-US" sz="3977" kern="0" spc="-131" dirty="0">
                <a:solidFill>
                  <a:srgbClr val="FFFFFF"/>
                </a:solidFill>
                <a:latin typeface="Bookman Old Style" panose="02050604050505020204" pitchFamily="18" charset="0"/>
                <a:ea typeface="Newsreader" pitchFamily="34" charset="-122"/>
                <a:cs typeface="Newsreader" pitchFamily="34" charset="-120"/>
              </a:rPr>
              <a:t> is not. </a:t>
            </a:r>
            <a:endParaRPr lang="en-US" sz="3977" dirty="0">
              <a:latin typeface="Bookman Old Style" panose="02050604050505020204" pitchFamily="18" charset="0"/>
            </a:endParaRPr>
          </a:p>
        </p:txBody>
      </p:sp>
      <p:sp>
        <p:nvSpPr>
          <p:cNvPr id="5" name="Text 2"/>
          <p:cNvSpPr txBox="1"/>
          <p:nvPr/>
        </p:nvSpPr>
        <p:spPr>
          <a:xfrm>
            <a:off x="682707" y="2323744"/>
            <a:ext cx="9900349" cy="622284"/>
          </a:xfrm>
          <a:prstGeom prst="rect">
            <a:avLst/>
          </a:prstGeom>
          <a:noFill/>
          <a:ln/>
        </p:spPr>
        <p:txBody>
          <a:bodyPr wrap="square" lIns="0" tIns="0" rIns="0" bIns="0" rtlCol="0" anchor="t">
            <a:normAutofit/>
          </a:bodyPr>
          <a:lstStyle/>
          <a:p>
            <a:pPr marL="0" indent="0" algn="l">
              <a:lnSpc>
                <a:spcPts val="1950"/>
              </a:lnSpc>
              <a:buNone/>
            </a:pPr>
            <a:r>
              <a:rPr lang="en-US" dirty="0">
                <a:solidFill>
                  <a:srgbClr val="D3E4F5"/>
                </a:solidFill>
                <a:latin typeface="Instrument Sans" pitchFamily="34" charset="0"/>
                <a:ea typeface="Instrument Sans" pitchFamily="34" charset="-122"/>
                <a:cs typeface="Instrument Sans" pitchFamily="34" charset="-120"/>
              </a:rPr>
              <a:t>Nearly two decades pioneering redox signaling, before the market had language for it. A position we have held since before anyone was looking.</a:t>
            </a:r>
            <a:endParaRPr lang="en-US" dirty="0"/>
          </a:p>
        </p:txBody>
      </p:sp>
      <p:sp>
        <p:nvSpPr>
          <p:cNvPr id="6" name="Text 3"/>
          <p:cNvSpPr txBox="1"/>
          <p:nvPr/>
        </p:nvSpPr>
        <p:spPr>
          <a:xfrm>
            <a:off x="676655" y="5340561"/>
            <a:ext cx="5838014" cy="647684"/>
          </a:xfrm>
          <a:prstGeom prst="rect">
            <a:avLst/>
          </a:prstGeom>
          <a:noFill/>
          <a:ln/>
        </p:spPr>
        <p:txBody>
          <a:bodyPr wrap="square" lIns="0" tIns="0" rIns="0" bIns="0" rtlCol="0" anchor="t">
            <a:normAutofit/>
          </a:bodyPr>
          <a:lstStyle/>
          <a:p>
            <a:pPr marL="0" indent="0" algn="l">
              <a:lnSpc>
                <a:spcPts val="2850"/>
              </a:lnSpc>
              <a:buNone/>
            </a:pPr>
            <a:r>
              <a:rPr lang="en-US" sz="2400" kern="0" spc="-65" dirty="0">
                <a:solidFill>
                  <a:srgbClr val="A8C9E8"/>
                </a:solidFill>
                <a:latin typeface="Bookman Old Style" panose="02050604050505020204" pitchFamily="18" charset="0"/>
                <a:ea typeface="Newsreader" pitchFamily="34" charset="-122"/>
                <a:cs typeface="Newsreader" pitchFamily="34" charset="-120"/>
              </a:rPr>
              <a:t>We learned how to </a:t>
            </a:r>
            <a:r>
              <a:rPr lang="en-US" sz="2400" kern="0" spc="-65" dirty="0">
                <a:solidFill>
                  <a:srgbClr val="DBEAFC"/>
                </a:solidFill>
                <a:latin typeface="Bookman Old Style" panose="02050604050505020204" pitchFamily="18" charset="0"/>
                <a:ea typeface="Newsreader" pitchFamily="34" charset="-122"/>
                <a:cs typeface="Newsreader" pitchFamily="34" charset="-120"/>
              </a:rPr>
              <a:t>hold its signal.</a:t>
            </a:r>
            <a:endParaRPr lang="en-US" sz="2400" dirty="0">
              <a:latin typeface="Bookman Old Style" panose="02050604050505020204" pitchFamily="18" charset="0"/>
            </a:endParaRPr>
          </a:p>
        </p:txBody>
      </p:sp>
      <p:pic>
        <p:nvPicPr>
          <p:cNvPr id="7" name="Picture 6">
            <a:extLst>
              <a:ext uri="{FF2B5EF4-FFF2-40B4-BE49-F238E27FC236}">
                <a16:creationId xmlns:a16="http://schemas.microsoft.com/office/drawing/2014/main" id="{A2984EB6-1DCA-528A-4CEF-D1BEC14CB99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50B18"/>
        </a:solidFill>
        <a:effectLst/>
      </p:bgPr>
    </p:bg>
    <p:spTree>
      <p:nvGrpSpPr>
        <p:cNvPr id="1" name=""/>
        <p:cNvGrpSpPr/>
        <p:nvPr/>
      </p:nvGrpSpPr>
      <p:grpSpPr>
        <a:xfrm>
          <a:off x="0" y="0"/>
          <a:ext cx="0" cy="0"/>
          <a:chOff x="0" y="0"/>
          <a:chExt cx="0" cy="0"/>
        </a:xfrm>
      </p:grpSpPr>
      <p:pic>
        <p:nvPicPr>
          <p:cNvPr id="9" name="Image 0" descr="bgjpg/008.jpg">
            <a:extLst>
              <a:ext uri="{FF2B5EF4-FFF2-40B4-BE49-F238E27FC236}">
                <a16:creationId xmlns:a16="http://schemas.microsoft.com/office/drawing/2014/main" id="{762C7437-E6C9-813A-1BBD-8F503D3A845A}"/>
              </a:ext>
            </a:extLst>
          </p:cNvPr>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646593" y="1576920"/>
            <a:ext cx="2613013" cy="195365"/>
          </a:xfrm>
          <a:prstGeom prst="rect">
            <a:avLst/>
          </a:prstGeom>
          <a:noFill/>
          <a:ln/>
        </p:spPr>
        <p:txBody>
          <a:bodyPr wrap="square" lIns="0" tIns="0" rIns="0" bIns="0" rtlCol="0" anchor="t">
            <a:normAutofit/>
          </a:bodyPr>
          <a:lstStyle/>
          <a:p>
            <a:pPr marL="0" indent="0" algn="ctr">
              <a:lnSpc>
                <a:spcPts val="960"/>
              </a:lnSpc>
              <a:buNone/>
            </a:pPr>
            <a:r>
              <a:rPr lang="en-US" kern="0" spc="240" dirty="0">
                <a:solidFill>
                  <a:srgbClr val="72A7D7"/>
                </a:solidFill>
                <a:latin typeface="Graphik Light" panose="020B0403030202060203" pitchFamily="34" charset="0"/>
                <a:ea typeface="Instrument Sans" pitchFamily="34" charset="-122"/>
                <a:cs typeface="Instrument Sans" pitchFamily="34" charset="-120"/>
              </a:rPr>
              <a:t>THE VISION</a:t>
            </a:r>
            <a:endParaRPr lang="en-US" dirty="0">
              <a:latin typeface="Graphik Light" panose="020B0403030202060203" pitchFamily="34" charset="0"/>
            </a:endParaRPr>
          </a:p>
        </p:txBody>
      </p:sp>
      <p:sp>
        <p:nvSpPr>
          <p:cNvPr id="4" name="Text 1"/>
          <p:cNvSpPr txBox="1"/>
          <p:nvPr/>
        </p:nvSpPr>
        <p:spPr>
          <a:xfrm>
            <a:off x="305" y="2077197"/>
            <a:ext cx="12191695" cy="2760316"/>
          </a:xfrm>
          <a:prstGeom prst="rect">
            <a:avLst/>
          </a:prstGeom>
          <a:noFill/>
          <a:ln/>
        </p:spPr>
        <p:txBody>
          <a:bodyPr wrap="square" lIns="0" tIns="0" rIns="0" bIns="0" rtlCol="0" anchor="t">
            <a:normAutofit/>
          </a:bodyPr>
          <a:lstStyle/>
          <a:p>
            <a:pPr marL="0" indent="0" algn="ctr">
              <a:lnSpc>
                <a:spcPts val="7448"/>
              </a:lnSpc>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A company worth </a:t>
            </a:r>
          </a:p>
          <a:p>
            <a:pPr marL="0" indent="0" algn="ctr">
              <a:lnSpc>
                <a:spcPts val="7448"/>
              </a:lnSpc>
              <a:buNone/>
            </a:pPr>
            <a:r>
              <a:rPr lang="en-US" sz="6600" kern="0" spc="-289" dirty="0">
                <a:solidFill>
                  <a:srgbClr val="A8C9E8"/>
                </a:solidFill>
                <a:latin typeface="Bookman Old Style" panose="02050604050505020204" pitchFamily="18" charset="0"/>
                <a:ea typeface="Newsreader" pitchFamily="34" charset="-122"/>
                <a:cs typeface="Newsreader" pitchFamily="34" charset="-120"/>
              </a:rPr>
              <a:t>building a life around.</a:t>
            </a:r>
            <a:endParaRPr lang="en-US" sz="6600" dirty="0">
              <a:latin typeface="Bookman Old Style" panose="02050604050505020204" pitchFamily="18" charset="0"/>
            </a:endParaRPr>
          </a:p>
        </p:txBody>
      </p:sp>
      <p:sp>
        <p:nvSpPr>
          <p:cNvPr id="5" name="Text 2"/>
          <p:cNvSpPr txBox="1"/>
          <p:nvPr/>
        </p:nvSpPr>
        <p:spPr>
          <a:xfrm>
            <a:off x="2167466" y="4837513"/>
            <a:ext cx="7857067" cy="787888"/>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He set out to build a legacy, not a quick win. Something that would outlast him and stand the test of time.</a:t>
            </a:r>
            <a:endParaRPr lang="en-US" sz="2000" dirty="0">
              <a:latin typeface="Graphik Light" panose="020B0403030202060203" pitchFamily="34" charset="0"/>
            </a:endParaRPr>
          </a:p>
        </p:txBody>
      </p:sp>
      <p:pic>
        <p:nvPicPr>
          <p:cNvPr id="7" name="Picture 6">
            <a:extLst>
              <a:ext uri="{FF2B5EF4-FFF2-40B4-BE49-F238E27FC236}">
                <a16:creationId xmlns:a16="http://schemas.microsoft.com/office/drawing/2014/main" id="{26ECBA3C-D404-B6D6-80ED-02CF8F82EF88}"/>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050B18"/>
        </a:solidFill>
        <a:effectLst/>
      </p:bgPr>
    </p:bg>
    <p:spTree>
      <p:nvGrpSpPr>
        <p:cNvPr id="1" name=""/>
        <p:cNvGrpSpPr/>
        <p:nvPr/>
      </p:nvGrpSpPr>
      <p:grpSpPr>
        <a:xfrm>
          <a:off x="0" y="0"/>
          <a:ext cx="0" cy="0"/>
          <a:chOff x="0" y="0"/>
          <a:chExt cx="0" cy="0"/>
        </a:xfrm>
      </p:grpSpPr>
      <p:pic>
        <p:nvPicPr>
          <p:cNvPr id="2" name="Image 0" descr="bgjpg/040.jpg"/>
          <p:cNvPicPr>
            <a:picLocks noChangeAspect="1"/>
          </p:cNvPicPr>
          <p:nvPr/>
        </p:nvPicPr>
        <p:blipFill>
          <a:blip r:embed="rId3"/>
          <a:srcRect t="17642" r="17642"/>
          <a:stretch>
            <a:fillRect/>
          </a:stretch>
        </p:blipFill>
        <p:spPr>
          <a:xfrm>
            <a:off x="0" y="0"/>
            <a:ext cx="12191695" cy="6858000"/>
          </a:xfrm>
          <a:prstGeom prst="rect">
            <a:avLst/>
          </a:prstGeom>
        </p:spPr>
      </p:pic>
      <p:sp>
        <p:nvSpPr>
          <p:cNvPr id="3" name="Text 0"/>
          <p:cNvSpPr txBox="1"/>
          <p:nvPr/>
        </p:nvSpPr>
        <p:spPr>
          <a:xfrm>
            <a:off x="676655" y="513643"/>
            <a:ext cx="2711122" cy="310816"/>
          </a:xfrm>
          <a:prstGeom prst="rect">
            <a:avLst/>
          </a:prstGeom>
          <a:noFill/>
          <a:ln/>
        </p:spPr>
        <p:txBody>
          <a:bodyPr wrap="square" lIns="0" tIns="0" rIns="0" bIns="0" rtlCol="0" anchor="t">
            <a:normAutofit/>
          </a:bodyPr>
          <a:lstStyle/>
          <a:p>
            <a:pPr marL="0" indent="0" algn="l">
              <a:lnSpc>
                <a:spcPts val="960"/>
              </a:lnSpc>
              <a:buNone/>
            </a:pPr>
            <a:r>
              <a:rPr lang="en-US" sz="1600" kern="0" spc="240" dirty="0">
                <a:solidFill>
                  <a:srgbClr val="F0B8C2"/>
                </a:solidFill>
                <a:latin typeface="Graphik Light" panose="020B0403030202060203" pitchFamily="34" charset="0"/>
                <a:ea typeface="Instrument Sans" pitchFamily="34" charset="-122"/>
                <a:cs typeface="Instrument Sans" pitchFamily="34" charset="-120"/>
              </a:rPr>
              <a:t>THE HARD TRUTH</a:t>
            </a:r>
            <a:endParaRPr lang="en-US" sz="1600" dirty="0">
              <a:latin typeface="Graphik Light" panose="020B0403030202060203" pitchFamily="34" charset="0"/>
            </a:endParaRPr>
          </a:p>
        </p:txBody>
      </p:sp>
      <p:sp>
        <p:nvSpPr>
          <p:cNvPr id="4" name="Text 1"/>
          <p:cNvSpPr txBox="1"/>
          <p:nvPr/>
        </p:nvSpPr>
        <p:spPr>
          <a:xfrm>
            <a:off x="682707" y="824459"/>
            <a:ext cx="9735457" cy="2842665"/>
          </a:xfrm>
          <a:prstGeom prst="rect">
            <a:avLst/>
          </a:prstGeom>
          <a:noFill/>
          <a:ln/>
        </p:spPr>
        <p:txBody>
          <a:bodyPr wrap="square" lIns="0" tIns="0" rIns="0" bIns="0" rtlCol="0" anchor="t">
            <a:normAutofit/>
          </a:bodyPr>
          <a:lstStyle/>
          <a:p>
            <a:pPr marL="0" indent="0" algn="l">
              <a:lnSpc>
                <a:spcPts val="4674"/>
              </a:lnSpc>
              <a:buNone/>
            </a:pPr>
            <a:r>
              <a:rPr lang="en-US" sz="4000" kern="0" spc="-131" dirty="0">
                <a:solidFill>
                  <a:srgbClr val="FFFFFF"/>
                </a:solidFill>
                <a:latin typeface="Bookman Old Style" panose="02050604050505020204" pitchFamily="18" charset="0"/>
                <a:ea typeface="Newsreader" pitchFamily="34" charset="-122"/>
                <a:cs typeface="Newsreader" pitchFamily="34" charset="-120"/>
              </a:rPr>
              <a:t>Our breakthrough is unique, </a:t>
            </a:r>
            <a:r>
              <a:rPr lang="en-US" sz="4000" kern="0" spc="-131" dirty="0">
                <a:solidFill>
                  <a:srgbClr val="A8C9E8"/>
                </a:solidFill>
                <a:latin typeface="Bookman Old Style" panose="02050604050505020204" pitchFamily="18" charset="0"/>
                <a:ea typeface="Newsreader" pitchFamily="34" charset="-122"/>
                <a:cs typeface="Newsreader" pitchFamily="34" charset="-120"/>
              </a:rPr>
              <a:t>our message has been fragmented</a:t>
            </a:r>
            <a:r>
              <a:rPr lang="en-US" sz="4000" kern="0" spc="-131" dirty="0">
                <a:solidFill>
                  <a:srgbClr val="FFFFFF"/>
                </a:solidFill>
                <a:latin typeface="Bookman Old Style" panose="02050604050505020204" pitchFamily="18" charset="0"/>
                <a:ea typeface="Newsreader" pitchFamily="34" charset="-122"/>
                <a:cs typeface="Newsreader" pitchFamily="34" charset="-120"/>
              </a:rPr>
              <a:t> and complicated for a mainstream healthy 40+ consumer audience. </a:t>
            </a:r>
            <a:endParaRPr lang="en-US" sz="4000" dirty="0">
              <a:latin typeface="Bookman Old Style" panose="02050604050505020204" pitchFamily="18" charset="0"/>
            </a:endParaRPr>
          </a:p>
        </p:txBody>
      </p:sp>
      <p:sp>
        <p:nvSpPr>
          <p:cNvPr id="5" name="Text 2"/>
          <p:cNvSpPr txBox="1"/>
          <p:nvPr/>
        </p:nvSpPr>
        <p:spPr>
          <a:xfrm>
            <a:off x="676655" y="3709359"/>
            <a:ext cx="9921391" cy="622284"/>
          </a:xfrm>
          <a:prstGeom prst="rect">
            <a:avLst/>
          </a:prstGeom>
          <a:noFill/>
          <a:ln/>
        </p:spPr>
        <p:txBody>
          <a:bodyPr wrap="square" lIns="0" tIns="0" rIns="0" bIns="0" rtlCol="0" anchor="t">
            <a:normAutofit/>
          </a:bodyPr>
          <a:lstStyle/>
          <a:p>
            <a:pPr marL="0" indent="0" algn="l">
              <a:lnSpc>
                <a:spcPts val="1950"/>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Too much of what we said rested on the miraculous experience. That works for the few who feel something dramatic, and it quietly loses everyone else.</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5A906313-95F1-8291-6385-C19CEC214985}"/>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50B18"/>
        </a:solidFill>
        <a:effectLst/>
      </p:bgPr>
    </p:bg>
    <p:spTree>
      <p:nvGrpSpPr>
        <p:cNvPr id="1" name=""/>
        <p:cNvGrpSpPr/>
        <p:nvPr/>
      </p:nvGrpSpPr>
      <p:grpSpPr>
        <a:xfrm>
          <a:off x="0" y="0"/>
          <a:ext cx="0" cy="0"/>
          <a:chOff x="0" y="0"/>
          <a:chExt cx="0" cy="0"/>
        </a:xfrm>
      </p:grpSpPr>
      <p:pic>
        <p:nvPicPr>
          <p:cNvPr id="2" name="Image 0" descr="bgjpg/041.jpg"/>
          <p:cNvPicPr>
            <a:picLocks noChangeAspect="1"/>
          </p:cNvPicPr>
          <p:nvPr/>
        </p:nvPicPr>
        <p:blipFill>
          <a:blip r:embed="rId3"/>
          <a:srcRect t="13477" r="13475"/>
          <a:stretch>
            <a:fillRect/>
          </a:stretch>
        </p:blipFill>
        <p:spPr>
          <a:xfrm>
            <a:off x="0" y="0"/>
            <a:ext cx="12192000" cy="6858000"/>
          </a:xfrm>
          <a:prstGeom prst="rect">
            <a:avLst/>
          </a:prstGeom>
        </p:spPr>
      </p:pic>
      <p:sp>
        <p:nvSpPr>
          <p:cNvPr id="3" name="Text 0"/>
          <p:cNvSpPr txBox="1"/>
          <p:nvPr/>
        </p:nvSpPr>
        <p:spPr>
          <a:xfrm>
            <a:off x="670603" y="601480"/>
            <a:ext cx="2456289" cy="584454"/>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THE MANDATE</a:t>
            </a:r>
            <a:endParaRPr lang="en-US" sz="1600" dirty="0">
              <a:latin typeface="Graphik Light" panose="020B0403030202060203" pitchFamily="34" charset="0"/>
            </a:endParaRPr>
          </a:p>
        </p:txBody>
      </p:sp>
      <p:sp>
        <p:nvSpPr>
          <p:cNvPr id="4" name="Text 1"/>
          <p:cNvSpPr txBox="1"/>
          <p:nvPr/>
        </p:nvSpPr>
        <p:spPr>
          <a:xfrm>
            <a:off x="670603" y="946091"/>
            <a:ext cx="11508988" cy="2514600"/>
          </a:xfrm>
          <a:prstGeom prst="rect">
            <a:avLst/>
          </a:prstGeom>
          <a:noFill/>
          <a:ln/>
        </p:spPr>
        <p:txBody>
          <a:bodyPr wrap="square" lIns="0" tIns="0" rIns="0" bIns="0" rtlCol="0" anchor="t">
            <a:normAutofit/>
          </a:bodyPr>
          <a:lstStyle/>
          <a:p>
            <a:pPr marL="0" indent="0" algn="l">
              <a:lnSpc>
                <a:spcPts val="4182"/>
              </a:lnSpc>
              <a:buNone/>
            </a:pPr>
            <a:r>
              <a:rPr lang="en-US" sz="4400" kern="0" spc="-131" dirty="0">
                <a:solidFill>
                  <a:srgbClr val="0F1C36"/>
                </a:solidFill>
                <a:latin typeface="Bookman Old Style" panose="02050604050505020204" pitchFamily="18" charset="0"/>
                <a:ea typeface="Newsreader" pitchFamily="34" charset="-122"/>
                <a:cs typeface="Newsreader" pitchFamily="34" charset="-120"/>
              </a:rPr>
              <a:t>One story. One message. </a:t>
            </a:r>
          </a:p>
          <a:p>
            <a:pPr marL="0" indent="0" algn="l">
              <a:lnSpc>
                <a:spcPts val="4182"/>
              </a:lnSpc>
              <a:buNone/>
            </a:pPr>
            <a:r>
              <a:rPr lang="en-US" sz="4400" kern="0" spc="-131" dirty="0">
                <a:solidFill>
                  <a:srgbClr val="2D63AD"/>
                </a:solidFill>
                <a:latin typeface="Bookman Old Style" panose="02050604050505020204" pitchFamily="18" charset="0"/>
                <a:ea typeface="Newsreader" pitchFamily="34" charset="-122"/>
                <a:cs typeface="Newsreader" pitchFamily="34" charset="-120"/>
              </a:rPr>
              <a:t>One source of truth.</a:t>
            </a:r>
            <a:r>
              <a:rPr lang="en-US" sz="4400" kern="0" spc="-131" dirty="0">
                <a:solidFill>
                  <a:srgbClr val="0F1C36"/>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pic>
        <p:nvPicPr>
          <p:cNvPr id="5" name="Picture 4">
            <a:extLst>
              <a:ext uri="{FF2B5EF4-FFF2-40B4-BE49-F238E27FC236}">
                <a16:creationId xmlns:a16="http://schemas.microsoft.com/office/drawing/2014/main" id="{5FCAD545-21A2-6573-EB2D-B45221FC5B50}"/>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050B18"/>
        </a:solidFill>
        <a:effectLst/>
      </p:bgPr>
    </p:bg>
    <p:spTree>
      <p:nvGrpSpPr>
        <p:cNvPr id="1" name=""/>
        <p:cNvGrpSpPr/>
        <p:nvPr/>
      </p:nvGrpSpPr>
      <p:grpSpPr>
        <a:xfrm>
          <a:off x="0" y="0"/>
          <a:ext cx="0" cy="0"/>
          <a:chOff x="0" y="0"/>
          <a:chExt cx="0" cy="0"/>
        </a:xfrm>
      </p:grpSpPr>
      <p:pic>
        <p:nvPicPr>
          <p:cNvPr id="2" name="Image 0" descr="bgjpg/042.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4971738" y="1615004"/>
            <a:ext cx="2248523" cy="288746"/>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UP NEXT</a:t>
            </a:r>
            <a:endParaRPr lang="en-US" sz="1600" dirty="0">
              <a:latin typeface="Graphik Light" panose="020B0403030202060203" pitchFamily="34" charset="0"/>
            </a:endParaRPr>
          </a:p>
        </p:txBody>
      </p:sp>
      <p:sp>
        <p:nvSpPr>
          <p:cNvPr id="4" name="Text 1"/>
          <p:cNvSpPr txBox="1"/>
          <p:nvPr/>
        </p:nvSpPr>
        <p:spPr>
          <a:xfrm>
            <a:off x="0" y="2319022"/>
            <a:ext cx="12191695" cy="2760316"/>
          </a:xfrm>
          <a:prstGeom prst="rect">
            <a:avLst/>
          </a:prstGeom>
          <a:noFill/>
          <a:ln/>
        </p:spPr>
        <p:txBody>
          <a:bodyPr wrap="square" lIns="0" tIns="0" rIns="0" bIns="0" rtlCol="0" anchor="t">
            <a:normAutofit/>
          </a:bodyPr>
          <a:lstStyle/>
          <a:p>
            <a:pPr marL="0" indent="0" algn="ctr">
              <a:lnSpc>
                <a:spcPts val="7448"/>
              </a:lnSpc>
              <a:buNone/>
            </a:pPr>
            <a:r>
              <a:rPr lang="en-US" sz="7372" kern="0" spc="-289" dirty="0">
                <a:solidFill>
                  <a:srgbClr val="FFFFFF"/>
                </a:solidFill>
                <a:latin typeface="Bookman Old Style" panose="02050604050505020204" pitchFamily="18" charset="0"/>
                <a:ea typeface="Newsreader" pitchFamily="34" charset="-122"/>
                <a:cs typeface="Newsreader" pitchFamily="34" charset="-120"/>
              </a:rPr>
              <a:t>A shareable message. </a:t>
            </a:r>
          </a:p>
          <a:p>
            <a:pPr marL="0" indent="0" algn="ctr">
              <a:lnSpc>
                <a:spcPts val="7448"/>
              </a:lnSpc>
              <a:buNone/>
            </a:pPr>
            <a:r>
              <a:rPr lang="en-US" sz="7372" kern="0" spc="-289" dirty="0">
                <a:solidFill>
                  <a:srgbClr val="A8C9E8"/>
                </a:solidFill>
                <a:latin typeface="Bookman Old Style" panose="02050604050505020204" pitchFamily="18" charset="0"/>
                <a:ea typeface="Newsreader" pitchFamily="34" charset="-122"/>
                <a:cs typeface="Newsreader" pitchFamily="34" charset="-120"/>
              </a:rPr>
              <a:t>A category to carry it.</a:t>
            </a:r>
            <a:r>
              <a:rPr lang="en-US" sz="7372" kern="0" spc="-289" dirty="0">
                <a:solidFill>
                  <a:srgbClr val="FFFFFF"/>
                </a:solidFill>
                <a:latin typeface="Bookman Old Style" panose="02050604050505020204" pitchFamily="18" charset="0"/>
                <a:ea typeface="Newsreader" pitchFamily="34" charset="-122"/>
                <a:cs typeface="Newsreader" pitchFamily="34" charset="-120"/>
              </a:rPr>
              <a:t> </a:t>
            </a:r>
            <a:endParaRPr lang="en-US" sz="7372" dirty="0">
              <a:latin typeface="Bookman Old Style" panose="02050604050505020204" pitchFamily="18" charset="0"/>
            </a:endParaRPr>
          </a:p>
        </p:txBody>
      </p:sp>
      <p:pic>
        <p:nvPicPr>
          <p:cNvPr id="5" name="Picture 4">
            <a:extLst>
              <a:ext uri="{FF2B5EF4-FFF2-40B4-BE49-F238E27FC236}">
                <a16:creationId xmlns:a16="http://schemas.microsoft.com/office/drawing/2014/main" id="{EAA93B6E-2AD4-340E-1BEB-C250AE738DA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050B18"/>
        </a:solidFill>
        <a:effectLst/>
      </p:bgPr>
    </p:bg>
    <p:spTree>
      <p:nvGrpSpPr>
        <p:cNvPr id="1" name=""/>
        <p:cNvGrpSpPr/>
        <p:nvPr/>
      </p:nvGrpSpPr>
      <p:grpSpPr>
        <a:xfrm>
          <a:off x="0" y="0"/>
          <a:ext cx="0" cy="0"/>
          <a:chOff x="0" y="0"/>
          <a:chExt cx="0" cy="0"/>
        </a:xfrm>
      </p:grpSpPr>
      <p:pic>
        <p:nvPicPr>
          <p:cNvPr id="6" name="Image 0" descr="bgjpg/071.jpg">
            <a:extLst>
              <a:ext uri="{FF2B5EF4-FFF2-40B4-BE49-F238E27FC236}">
                <a16:creationId xmlns:a16="http://schemas.microsoft.com/office/drawing/2014/main" id="{66AE3F06-09F8-7F14-C40B-3B2103D2BAA1}"/>
              </a:ext>
            </a:extLst>
          </p:cNvPr>
          <p:cNvPicPr>
            <a:picLocks noChangeAspect="1"/>
          </p:cNvPicPr>
          <p:nvPr/>
        </p:nvPicPr>
        <p:blipFill>
          <a:blip r:embed="rId3"/>
          <a:srcRect t="6121" r="4465"/>
          <a:stretch>
            <a:fillRect/>
          </a:stretch>
        </p:blipFill>
        <p:spPr>
          <a:xfrm>
            <a:off x="1" y="0"/>
            <a:ext cx="12192000" cy="6857999"/>
          </a:xfrm>
          <a:prstGeom prst="rect">
            <a:avLst/>
          </a:prstGeom>
        </p:spPr>
      </p:pic>
      <p:sp>
        <p:nvSpPr>
          <p:cNvPr id="3" name="Text 0"/>
          <p:cNvSpPr txBox="1"/>
          <p:nvPr/>
        </p:nvSpPr>
        <p:spPr>
          <a:xfrm>
            <a:off x="-1" y="2947156"/>
            <a:ext cx="12191695" cy="1814487"/>
          </a:xfrm>
          <a:prstGeom prst="rect">
            <a:avLst/>
          </a:prstGeom>
          <a:noFill/>
          <a:ln/>
        </p:spPr>
        <p:txBody>
          <a:bodyPr wrap="square" lIns="0" tIns="0" rIns="0" bIns="0" rtlCol="0" anchor="t">
            <a:normAutofit/>
          </a:bodyPr>
          <a:lstStyle/>
          <a:p>
            <a:pPr marL="0" indent="0" algn="ctr">
              <a:lnSpc>
                <a:spcPts val="7448"/>
              </a:lnSpc>
              <a:buNone/>
            </a:pPr>
            <a:r>
              <a:rPr lang="en-US" sz="7372" kern="0" spc="-289" dirty="0">
                <a:solidFill>
                  <a:srgbClr val="FFFFFF"/>
                </a:solidFill>
                <a:latin typeface="Bookman Old Style" panose="02050604050505020204" pitchFamily="18" charset="0"/>
                <a:ea typeface="Newsreader" pitchFamily="34" charset="-122"/>
                <a:cs typeface="Newsreader" pitchFamily="34" charset="-120"/>
              </a:rPr>
              <a:t>The relaunch of </a:t>
            </a:r>
            <a:r>
              <a:rPr lang="en-US" sz="7372" kern="0" spc="-289" dirty="0">
                <a:solidFill>
                  <a:srgbClr val="A8C9E8"/>
                </a:solidFill>
                <a:latin typeface="Bookman Old Style" panose="02050604050505020204" pitchFamily="18" charset="0"/>
                <a:ea typeface="Newsreader" pitchFamily="34" charset="-122"/>
                <a:cs typeface="Newsreader" pitchFamily="34" charset="-120"/>
              </a:rPr>
              <a:t>Redox.</a:t>
            </a:r>
            <a:r>
              <a:rPr lang="en-US" sz="7372" kern="0" spc="-289" dirty="0">
                <a:solidFill>
                  <a:srgbClr val="FFFFFF"/>
                </a:solidFill>
                <a:latin typeface="Bookman Old Style" panose="02050604050505020204" pitchFamily="18" charset="0"/>
                <a:ea typeface="Newsreader" pitchFamily="34" charset="-122"/>
                <a:cs typeface="Newsreader" pitchFamily="34" charset="-120"/>
              </a:rPr>
              <a:t> </a:t>
            </a:r>
            <a:endParaRPr lang="en-US" sz="7372" dirty="0">
              <a:latin typeface="Bookman Old Style" panose="02050604050505020204" pitchFamily="18" charset="0"/>
            </a:endParaRPr>
          </a:p>
        </p:txBody>
      </p:sp>
      <p:sp>
        <p:nvSpPr>
          <p:cNvPr id="4" name="Text 1"/>
          <p:cNvSpPr txBox="1"/>
          <p:nvPr/>
        </p:nvSpPr>
        <p:spPr>
          <a:xfrm>
            <a:off x="4017364" y="4288072"/>
            <a:ext cx="5366479" cy="473571"/>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Twenty years of science.</a:t>
            </a:r>
            <a:endParaRPr lang="en-US" sz="2000" dirty="0">
              <a:latin typeface="Graphik Light" panose="020B0403030202060203" pitchFamily="34" charset="0"/>
            </a:endParaRPr>
          </a:p>
        </p:txBody>
      </p:sp>
      <p:pic>
        <p:nvPicPr>
          <p:cNvPr id="5" name="Picture 4">
            <a:extLst>
              <a:ext uri="{FF2B5EF4-FFF2-40B4-BE49-F238E27FC236}">
                <a16:creationId xmlns:a16="http://schemas.microsoft.com/office/drawing/2014/main" id="{4792C815-B73B-4E00-6BC4-864B18FE0CF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050B18"/>
        </a:solidFill>
        <a:effectLst/>
      </p:bgPr>
    </p:bg>
    <p:spTree>
      <p:nvGrpSpPr>
        <p:cNvPr id="1" name=""/>
        <p:cNvGrpSpPr/>
        <p:nvPr/>
      </p:nvGrpSpPr>
      <p:grpSpPr>
        <a:xfrm>
          <a:off x="0" y="0"/>
          <a:ext cx="0" cy="0"/>
          <a:chOff x="0" y="0"/>
          <a:chExt cx="0" cy="0"/>
        </a:xfrm>
      </p:grpSpPr>
      <p:pic>
        <p:nvPicPr>
          <p:cNvPr id="7" name="Image 0" descr="bgjpg/071.jpg">
            <a:extLst>
              <a:ext uri="{FF2B5EF4-FFF2-40B4-BE49-F238E27FC236}">
                <a16:creationId xmlns:a16="http://schemas.microsoft.com/office/drawing/2014/main" id="{696B03AE-7556-8A03-A76E-8CBA10F4E639}"/>
              </a:ext>
            </a:extLst>
          </p:cNvPr>
          <p:cNvPicPr>
            <a:picLocks noChangeAspect="1"/>
          </p:cNvPicPr>
          <p:nvPr/>
        </p:nvPicPr>
        <p:blipFill>
          <a:blip r:embed="rId3"/>
          <a:srcRect t="6121" r="4465"/>
          <a:stretch>
            <a:fillRect/>
          </a:stretch>
        </p:blipFill>
        <p:spPr>
          <a:xfrm>
            <a:off x="1" y="0"/>
            <a:ext cx="12192000" cy="6857999"/>
          </a:xfrm>
          <a:prstGeom prst="rect">
            <a:avLst/>
          </a:prstGeom>
        </p:spPr>
      </p:pic>
      <p:sp>
        <p:nvSpPr>
          <p:cNvPr id="3" name="Text 0"/>
          <p:cNvSpPr txBox="1"/>
          <p:nvPr/>
        </p:nvSpPr>
        <p:spPr>
          <a:xfrm>
            <a:off x="756722" y="851508"/>
            <a:ext cx="3215671" cy="392676"/>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RELAUNCH OF REDOX</a:t>
            </a:r>
            <a:endParaRPr lang="en-US" sz="1600" dirty="0">
              <a:latin typeface="Graphik Light" panose="020B0403030202060203" pitchFamily="34" charset="0"/>
            </a:endParaRPr>
          </a:p>
        </p:txBody>
      </p:sp>
      <p:sp>
        <p:nvSpPr>
          <p:cNvPr id="4" name="Text 1"/>
          <p:cNvSpPr txBox="1"/>
          <p:nvPr/>
        </p:nvSpPr>
        <p:spPr>
          <a:xfrm>
            <a:off x="756722" y="1391417"/>
            <a:ext cx="9326647" cy="2314755"/>
          </a:xfrm>
          <a:prstGeom prst="rect">
            <a:avLst/>
          </a:prstGeom>
          <a:noFill/>
          <a:ln/>
        </p:spPr>
        <p:txBody>
          <a:bodyPr wrap="square" lIns="0" tIns="0" rIns="0" bIns="0" rtlCol="0" anchor="t">
            <a:normAutofit/>
          </a:bodyPr>
          <a:lstStyle/>
          <a:p>
            <a:pPr marL="0" indent="0" algn="l">
              <a:lnSpc>
                <a:spcPts val="6324"/>
              </a:lnSpc>
              <a:buNone/>
            </a:pPr>
            <a:r>
              <a:rPr lang="en-US" sz="6600" kern="0" spc="-198" dirty="0">
                <a:solidFill>
                  <a:srgbClr val="FFFFFF"/>
                </a:solidFill>
                <a:latin typeface="Bookman Old Style" panose="02050604050505020204" pitchFamily="18" charset="0"/>
                <a:ea typeface="Newsreader" pitchFamily="34" charset="-122"/>
                <a:cs typeface="Newsreader" pitchFamily="34" charset="-120"/>
              </a:rPr>
              <a:t>Every part. </a:t>
            </a:r>
          </a:p>
          <a:p>
            <a:pPr marL="0" indent="0" algn="l">
              <a:lnSpc>
                <a:spcPts val="6324"/>
              </a:lnSpc>
              <a:buNone/>
            </a:pPr>
            <a:r>
              <a:rPr lang="en-US" sz="6600" kern="0" spc="-198" dirty="0">
                <a:solidFill>
                  <a:srgbClr val="72A7D7"/>
                </a:solidFill>
                <a:latin typeface="Bookman Old Style" panose="02050604050505020204" pitchFamily="18" charset="0"/>
                <a:ea typeface="Newsreader" pitchFamily="34" charset="-122"/>
                <a:cs typeface="Newsreader" pitchFamily="34" charset="-120"/>
              </a:rPr>
              <a:t>Rebuilt at once.</a:t>
            </a:r>
            <a:r>
              <a:rPr lang="en-US" sz="66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sp>
        <p:nvSpPr>
          <p:cNvPr id="5" name="Text 2"/>
          <p:cNvSpPr txBox="1"/>
          <p:nvPr/>
        </p:nvSpPr>
        <p:spPr>
          <a:xfrm>
            <a:off x="756722" y="3449043"/>
            <a:ext cx="8097206" cy="808724"/>
          </a:xfrm>
          <a:prstGeom prst="rect">
            <a:avLst/>
          </a:prstGeom>
          <a:noFill/>
          <a:ln/>
        </p:spPr>
        <p:txBody>
          <a:bodyPr wrap="square" lIns="0" tIns="0" rIns="0" bIns="0" rtlCol="0" anchor="t">
            <a:normAutofit/>
          </a:bodyPr>
          <a:lstStyle/>
          <a:p>
            <a:pPr marL="0" indent="0" algn="l">
              <a:lnSpc>
                <a:spcPts val="2558"/>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Not a refresh. Not a campaign. The brand, the story, the tools, the training, and the plan to put all of it in your hands.</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0850E4ED-0DB9-517C-311A-E99789F6927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050B18"/>
        </a:solidFill>
        <a:effectLst/>
      </p:bgPr>
    </p:bg>
    <p:spTree>
      <p:nvGrpSpPr>
        <p:cNvPr id="1" name=""/>
        <p:cNvGrpSpPr/>
        <p:nvPr/>
      </p:nvGrpSpPr>
      <p:grpSpPr>
        <a:xfrm>
          <a:off x="0" y="0"/>
          <a:ext cx="0" cy="0"/>
          <a:chOff x="0" y="0"/>
          <a:chExt cx="0" cy="0"/>
        </a:xfrm>
      </p:grpSpPr>
      <p:pic>
        <p:nvPicPr>
          <p:cNvPr id="2" name="Image 0" descr="bgjpg/045.jpg"/>
          <p:cNvPicPr>
            <a:picLocks noChangeAspect="1"/>
          </p:cNvPicPr>
          <p:nvPr/>
        </p:nvPicPr>
        <p:blipFill>
          <a:blip r:embed="rId3"/>
          <a:srcRect t="4787" r="4787"/>
          <a:stretch>
            <a:fillRect/>
          </a:stretch>
        </p:blipFill>
        <p:spPr>
          <a:xfrm>
            <a:off x="305" y="0"/>
            <a:ext cx="12191695" cy="6858000"/>
          </a:xfrm>
          <a:prstGeom prst="rect">
            <a:avLst/>
          </a:prstGeom>
        </p:spPr>
      </p:pic>
      <p:sp>
        <p:nvSpPr>
          <p:cNvPr id="3" name="Text 0"/>
          <p:cNvSpPr txBox="1"/>
          <p:nvPr/>
        </p:nvSpPr>
        <p:spPr>
          <a:xfrm>
            <a:off x="756721" y="648478"/>
            <a:ext cx="2436183" cy="537494"/>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REBRAND</a:t>
            </a:r>
            <a:endParaRPr lang="en-US" sz="1600" dirty="0">
              <a:latin typeface="Graphik Light" panose="020B0403030202060203" pitchFamily="34" charset="0"/>
            </a:endParaRPr>
          </a:p>
        </p:txBody>
      </p:sp>
      <p:sp>
        <p:nvSpPr>
          <p:cNvPr id="4" name="Text 1"/>
          <p:cNvSpPr txBox="1"/>
          <p:nvPr/>
        </p:nvSpPr>
        <p:spPr>
          <a:xfrm>
            <a:off x="756721" y="1158037"/>
            <a:ext cx="11215160" cy="1455979"/>
          </a:xfrm>
          <a:prstGeom prst="rect">
            <a:avLst/>
          </a:prstGeom>
          <a:noFill/>
          <a:ln/>
        </p:spPr>
        <p:txBody>
          <a:bodyPr wrap="square" lIns="0" tIns="0" rIns="0" bIns="0" rtlCol="0" anchor="t">
            <a:normAutofit/>
          </a:bodyPr>
          <a:lstStyle/>
          <a:p>
            <a:pPr marL="0" indent="0" algn="l">
              <a:lnSpc>
                <a:spcPts val="3978"/>
              </a:lnSpc>
              <a:buNone/>
            </a:pPr>
            <a:r>
              <a:rPr lang="en-US" sz="5400" kern="0" spc="-125" dirty="0">
                <a:solidFill>
                  <a:srgbClr val="FFFFFF"/>
                </a:solidFill>
                <a:latin typeface="Bookman Old Style" panose="02050604050505020204" pitchFamily="18" charset="0"/>
                <a:ea typeface="Newsreader" pitchFamily="34" charset="-122"/>
                <a:cs typeface="Newsreader" pitchFamily="34" charset="-120"/>
              </a:rPr>
              <a:t>A relaunch starts with </a:t>
            </a:r>
            <a:r>
              <a:rPr lang="en-US" sz="5400" kern="0" spc="-125" dirty="0">
                <a:solidFill>
                  <a:srgbClr val="72A7D7"/>
                </a:solidFill>
                <a:latin typeface="Bookman Old Style" panose="02050604050505020204" pitchFamily="18" charset="0"/>
                <a:ea typeface="Newsreader" pitchFamily="34" charset="-122"/>
                <a:cs typeface="Newsreader" pitchFamily="34" charset="-120"/>
              </a:rPr>
              <a:t>the brand.</a:t>
            </a:r>
            <a:r>
              <a:rPr lang="en-US" sz="5400" kern="0" spc="-125"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980" y="2512156"/>
            <a:ext cx="10795435" cy="579621"/>
          </a:xfrm>
          <a:prstGeom prst="rect">
            <a:avLst/>
          </a:prstGeom>
          <a:noFill/>
          <a:ln/>
        </p:spPr>
        <p:txBody>
          <a:bodyPr wrap="square" lIns="0" tIns="0" rIns="0" bIns="0" rtlCol="0" anchor="t">
            <a:normAutofit/>
          </a:bodyPr>
          <a:lstStyle/>
          <a:p>
            <a:pPr marL="0" indent="0" algn="l">
              <a:lnSpc>
                <a:spcPts val="1783"/>
              </a:lnSpc>
              <a:buNone/>
            </a:pPr>
            <a:r>
              <a:rPr lang="en-US" dirty="0">
                <a:solidFill>
                  <a:srgbClr val="D3E4F5"/>
                </a:solidFill>
                <a:latin typeface="Graphik Light" panose="020B0403030202060203" pitchFamily="34" charset="0"/>
                <a:ea typeface="Instrument Sans" pitchFamily="34" charset="-122"/>
                <a:cs typeface="Instrument Sans" pitchFamily="34" charset="-120"/>
              </a:rPr>
              <a:t>Brand is not a logo. It is every signal a person receives before they ever decide. We rebuilt all of them.</a:t>
            </a:r>
            <a:endParaRPr lang="en-US" dirty="0">
              <a:latin typeface="Graphik Light" panose="020B0403030202060203" pitchFamily="34" charset="0"/>
            </a:endParaRPr>
          </a:p>
        </p:txBody>
      </p:sp>
      <p:sp>
        <p:nvSpPr>
          <p:cNvPr id="6" name="Text 3"/>
          <p:cNvSpPr txBox="1"/>
          <p:nvPr/>
        </p:nvSpPr>
        <p:spPr>
          <a:xfrm>
            <a:off x="984225" y="3361943"/>
            <a:ext cx="2798494"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LOOKS LIKE</a:t>
            </a:r>
            <a:endParaRPr lang="en-US" sz="1600" dirty="0">
              <a:latin typeface="Graphik Regular" panose="020B0503030202060203" pitchFamily="34" charset="0"/>
            </a:endParaRPr>
          </a:p>
        </p:txBody>
      </p:sp>
      <p:sp>
        <p:nvSpPr>
          <p:cNvPr id="7" name="Text 4"/>
          <p:cNvSpPr txBox="1"/>
          <p:nvPr/>
        </p:nvSpPr>
        <p:spPr>
          <a:xfrm>
            <a:off x="984225" y="3553145"/>
            <a:ext cx="2798494" cy="638929"/>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A bottle you want on the counter</a:t>
            </a:r>
            <a:endParaRPr lang="en-US" sz="1649" dirty="0">
              <a:latin typeface="Graphik Light" panose="020B0403030202060203" pitchFamily="34" charset="0"/>
            </a:endParaRPr>
          </a:p>
        </p:txBody>
      </p:sp>
      <p:sp>
        <p:nvSpPr>
          <p:cNvPr id="8" name="Text 5"/>
          <p:cNvSpPr txBox="1"/>
          <p:nvPr/>
        </p:nvSpPr>
        <p:spPr>
          <a:xfrm>
            <a:off x="984225" y="4135632"/>
            <a:ext cx="2798494" cy="446473"/>
          </a:xfrm>
          <a:prstGeom prst="rect">
            <a:avLst/>
          </a:prstGeom>
          <a:noFill/>
          <a:ln/>
        </p:spPr>
        <p:txBody>
          <a:bodyPr wrap="square" lIns="0" tIns="0" rIns="0" bIns="0" rtlCol="0" anchor="t">
            <a:normAutofit fontScale="92500"/>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Packaging, colour, type, photography, and a visual system that finally matches the science.</a:t>
            </a:r>
            <a:endParaRPr lang="en-US" sz="1100" dirty="0">
              <a:latin typeface="Graphik Regular" panose="020B0503030202060203" pitchFamily="34" charset="0"/>
            </a:endParaRPr>
          </a:p>
        </p:txBody>
      </p:sp>
      <p:sp>
        <p:nvSpPr>
          <p:cNvPr id="9" name="Text 6"/>
          <p:cNvSpPr txBox="1"/>
          <p:nvPr/>
        </p:nvSpPr>
        <p:spPr>
          <a:xfrm>
            <a:off x="4601569" y="3361943"/>
            <a:ext cx="2798593"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SOUNDS LIKE</a:t>
            </a:r>
            <a:endParaRPr lang="en-US" sz="1600" dirty="0">
              <a:latin typeface="Graphik Regular" panose="020B0503030202060203" pitchFamily="34" charset="0"/>
            </a:endParaRPr>
          </a:p>
        </p:txBody>
      </p:sp>
      <p:sp>
        <p:nvSpPr>
          <p:cNvPr id="10" name="Text 7"/>
          <p:cNvSpPr txBox="1"/>
          <p:nvPr/>
        </p:nvSpPr>
        <p:spPr>
          <a:xfrm>
            <a:off x="4601569" y="3553145"/>
            <a:ext cx="2798593" cy="401504"/>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One story, in plain language</a:t>
            </a:r>
            <a:endParaRPr lang="en-US" sz="1649" dirty="0">
              <a:latin typeface="Graphik Light" panose="020B0403030202060203" pitchFamily="34" charset="0"/>
            </a:endParaRPr>
          </a:p>
        </p:txBody>
      </p:sp>
      <p:sp>
        <p:nvSpPr>
          <p:cNvPr id="11" name="Text 8"/>
          <p:cNvSpPr txBox="1"/>
          <p:nvPr/>
        </p:nvSpPr>
        <p:spPr>
          <a:xfrm>
            <a:off x="4601569" y="3898207"/>
            <a:ext cx="2798593" cy="446473"/>
          </a:xfrm>
          <a:prstGeom prst="rect">
            <a:avLst/>
          </a:prstGeom>
          <a:noFill/>
          <a:ln/>
        </p:spPr>
        <p:txBody>
          <a:bodyPr wrap="square" lIns="0" tIns="0" rIns="0" bIns="0" rtlCol="0" anchor="t">
            <a:normAutofit fontScale="92500"/>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The words, the claims, the category we named. The same sentence in every market.</a:t>
            </a:r>
            <a:endParaRPr lang="en-US" sz="1100" dirty="0">
              <a:latin typeface="Graphik Regular" panose="020B0503030202060203" pitchFamily="34" charset="0"/>
            </a:endParaRPr>
          </a:p>
        </p:txBody>
      </p:sp>
      <p:sp>
        <p:nvSpPr>
          <p:cNvPr id="12" name="Text 9"/>
          <p:cNvSpPr txBox="1"/>
          <p:nvPr/>
        </p:nvSpPr>
        <p:spPr>
          <a:xfrm>
            <a:off x="8204022" y="3361943"/>
            <a:ext cx="2798494"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FEELS LIKE</a:t>
            </a:r>
            <a:endParaRPr lang="en-US" sz="1600" dirty="0">
              <a:latin typeface="Graphik Regular" panose="020B0503030202060203" pitchFamily="34" charset="0"/>
            </a:endParaRPr>
          </a:p>
        </p:txBody>
      </p:sp>
      <p:sp>
        <p:nvSpPr>
          <p:cNvPr id="13" name="Text 10"/>
          <p:cNvSpPr txBox="1"/>
          <p:nvPr/>
        </p:nvSpPr>
        <p:spPr>
          <a:xfrm>
            <a:off x="8204022" y="3553145"/>
            <a:ext cx="2798494" cy="401504"/>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Proof you can hold</a:t>
            </a:r>
            <a:endParaRPr lang="en-US" sz="1649" dirty="0">
              <a:latin typeface="Graphik Light" panose="020B0403030202060203" pitchFamily="34" charset="0"/>
            </a:endParaRPr>
          </a:p>
        </p:txBody>
      </p:sp>
      <p:sp>
        <p:nvSpPr>
          <p:cNvPr id="14" name="Text 11"/>
          <p:cNvSpPr txBox="1"/>
          <p:nvPr/>
        </p:nvSpPr>
        <p:spPr>
          <a:xfrm>
            <a:off x="8204022" y="3898207"/>
            <a:ext cx="2798494" cy="446473"/>
          </a:xfrm>
          <a:prstGeom prst="rect">
            <a:avLst/>
          </a:prstGeom>
          <a:noFill/>
          <a:ln/>
        </p:spPr>
        <p:txBody>
          <a:bodyPr wrap="square" lIns="0" tIns="0" rIns="0" bIns="0" rtlCol="0" anchor="t">
            <a:normAutofit fontScale="92500"/>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Confidence instead of hope. Nobody has to oversell what they are handing someone.</a:t>
            </a:r>
            <a:endParaRPr lang="en-US" sz="1100" dirty="0">
              <a:latin typeface="Graphik Regular" panose="020B0503030202060203" pitchFamily="34" charset="0"/>
            </a:endParaRPr>
          </a:p>
        </p:txBody>
      </p:sp>
      <p:sp>
        <p:nvSpPr>
          <p:cNvPr id="15" name="Text 12"/>
          <p:cNvSpPr txBox="1"/>
          <p:nvPr/>
        </p:nvSpPr>
        <p:spPr>
          <a:xfrm>
            <a:off x="984225" y="5062510"/>
            <a:ext cx="2798494"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MOVES LIKE</a:t>
            </a:r>
            <a:endParaRPr lang="en-US" sz="1600" dirty="0">
              <a:latin typeface="Graphik Regular" panose="020B0503030202060203" pitchFamily="34" charset="0"/>
            </a:endParaRPr>
          </a:p>
        </p:txBody>
      </p:sp>
      <p:sp>
        <p:nvSpPr>
          <p:cNvPr id="16" name="Text 13"/>
          <p:cNvSpPr txBox="1"/>
          <p:nvPr/>
        </p:nvSpPr>
        <p:spPr>
          <a:xfrm>
            <a:off x="984225" y="5253712"/>
            <a:ext cx="2798494" cy="401504"/>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Film, motion, arrival</a:t>
            </a:r>
            <a:endParaRPr lang="en-US" sz="1649" dirty="0">
              <a:latin typeface="Graphik Light" panose="020B0403030202060203" pitchFamily="34" charset="0"/>
            </a:endParaRPr>
          </a:p>
        </p:txBody>
      </p:sp>
      <p:sp>
        <p:nvSpPr>
          <p:cNvPr id="17" name="Text 14"/>
          <p:cNvSpPr txBox="1"/>
          <p:nvPr/>
        </p:nvSpPr>
        <p:spPr>
          <a:xfrm>
            <a:off x="984225" y="5598774"/>
            <a:ext cx="2798494" cy="446473"/>
          </a:xfrm>
          <a:prstGeom prst="rect">
            <a:avLst/>
          </a:prstGeom>
          <a:noFill/>
          <a:ln/>
        </p:spPr>
        <p:txBody>
          <a:bodyPr wrap="square" lIns="0" tIns="0" rIns="0" bIns="0" rtlCol="0" anchor="t">
            <a:normAutofit fontScale="92500"/>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How it enters a room, a feed, a conversation. Designed, not left to chance.</a:t>
            </a:r>
            <a:endParaRPr lang="en-US" sz="1100" dirty="0">
              <a:latin typeface="Graphik Regular" panose="020B0503030202060203" pitchFamily="34" charset="0"/>
            </a:endParaRPr>
          </a:p>
        </p:txBody>
      </p:sp>
      <p:sp>
        <p:nvSpPr>
          <p:cNvPr id="18" name="Text 15"/>
          <p:cNvSpPr txBox="1"/>
          <p:nvPr/>
        </p:nvSpPr>
        <p:spPr>
          <a:xfrm>
            <a:off x="4601569" y="5062510"/>
            <a:ext cx="2798593"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PROVES</a:t>
            </a:r>
            <a:endParaRPr lang="en-US" sz="1600" dirty="0">
              <a:latin typeface="Graphik Regular" panose="020B0503030202060203" pitchFamily="34" charset="0"/>
            </a:endParaRPr>
          </a:p>
        </p:txBody>
      </p:sp>
      <p:sp>
        <p:nvSpPr>
          <p:cNvPr id="19" name="Text 16"/>
          <p:cNvSpPr txBox="1"/>
          <p:nvPr/>
        </p:nvSpPr>
        <p:spPr>
          <a:xfrm>
            <a:off x="4601569" y="5253712"/>
            <a:ext cx="2798593" cy="401504"/>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Evidence under every line</a:t>
            </a:r>
            <a:endParaRPr lang="en-US" sz="1649" dirty="0">
              <a:latin typeface="Graphik Light" panose="020B0403030202060203" pitchFamily="34" charset="0"/>
            </a:endParaRPr>
          </a:p>
        </p:txBody>
      </p:sp>
      <p:sp>
        <p:nvSpPr>
          <p:cNvPr id="20" name="Text 17"/>
          <p:cNvSpPr txBox="1"/>
          <p:nvPr/>
        </p:nvSpPr>
        <p:spPr>
          <a:xfrm>
            <a:off x="4601569" y="5598774"/>
            <a:ext cx="2798593" cy="446473"/>
          </a:xfrm>
          <a:prstGeom prst="rect">
            <a:avLst/>
          </a:prstGeom>
          <a:noFill/>
          <a:ln/>
        </p:spPr>
        <p:txBody>
          <a:bodyPr wrap="square" lIns="0" tIns="0" rIns="0" bIns="0" rtlCol="0" anchor="t">
            <a:normAutofit fontScale="92500"/>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Two decades of science, sitting behind each claim, ready when someone pushes back.</a:t>
            </a:r>
            <a:endParaRPr lang="en-US" sz="1100" dirty="0">
              <a:latin typeface="Graphik Regular" panose="020B0503030202060203" pitchFamily="34" charset="0"/>
            </a:endParaRPr>
          </a:p>
        </p:txBody>
      </p:sp>
      <p:sp>
        <p:nvSpPr>
          <p:cNvPr id="21" name="Text 18"/>
          <p:cNvSpPr txBox="1"/>
          <p:nvPr/>
        </p:nvSpPr>
        <p:spPr>
          <a:xfrm>
            <a:off x="8204022" y="5062510"/>
            <a:ext cx="2798494" cy="247644"/>
          </a:xfrm>
          <a:prstGeom prst="rect">
            <a:avLst/>
          </a:prstGeom>
          <a:noFill/>
          <a:ln/>
        </p:spPr>
        <p:txBody>
          <a:bodyPr wrap="square" lIns="0" tIns="0" rIns="0" bIns="0" rtlCol="0" anchor="t">
            <a:normAutofit/>
          </a:bodyPr>
          <a:lstStyle/>
          <a:p>
            <a:pPr marL="0" indent="0" algn="l">
              <a:lnSpc>
                <a:spcPts val="900"/>
              </a:lnSpc>
              <a:buNone/>
            </a:pPr>
            <a:r>
              <a:rPr lang="en-US" sz="1600" b="1" kern="0" spc="165" dirty="0">
                <a:solidFill>
                  <a:srgbClr val="72A7D7"/>
                </a:solidFill>
                <a:latin typeface="Graphik Regular" panose="020B0503030202060203" pitchFamily="34" charset="0"/>
                <a:ea typeface="Instrument Sans" pitchFamily="34" charset="-122"/>
                <a:cs typeface="Instrument Sans" pitchFamily="34" charset="-120"/>
              </a:rPr>
              <a:t>SCALES</a:t>
            </a:r>
            <a:endParaRPr lang="en-US" sz="1600" dirty="0">
              <a:latin typeface="Graphik Regular" panose="020B0503030202060203" pitchFamily="34" charset="0"/>
            </a:endParaRPr>
          </a:p>
        </p:txBody>
      </p:sp>
      <p:sp>
        <p:nvSpPr>
          <p:cNvPr id="22" name="Text 19"/>
          <p:cNvSpPr txBox="1"/>
          <p:nvPr/>
        </p:nvSpPr>
        <p:spPr>
          <a:xfrm>
            <a:off x="8204022" y="5253712"/>
            <a:ext cx="2798494" cy="401504"/>
          </a:xfrm>
          <a:prstGeom prst="rect">
            <a:avLst/>
          </a:prstGeom>
          <a:noFill/>
          <a:ln/>
        </p:spPr>
        <p:txBody>
          <a:bodyPr wrap="square" lIns="0" tIns="0" rIns="0" bIns="0" rtlCol="0" anchor="t">
            <a:normAutofit/>
          </a:bodyPr>
          <a:lstStyle/>
          <a:p>
            <a:pPr marL="0" indent="0" algn="l">
              <a:lnSpc>
                <a:spcPts val="1870"/>
              </a:lnSpc>
              <a:buNone/>
            </a:pPr>
            <a:r>
              <a:rPr lang="en-US" sz="1649" kern="0" spc="-41" dirty="0">
                <a:solidFill>
                  <a:srgbClr val="FFFFFF"/>
                </a:solidFill>
                <a:latin typeface="Graphik Light" panose="020B0403030202060203" pitchFamily="34" charset="0"/>
                <a:ea typeface="Newsreader" pitchFamily="34" charset="-122"/>
                <a:cs typeface="Newsreader" pitchFamily="34" charset="-120"/>
              </a:rPr>
              <a:t>One system, 35 markets</a:t>
            </a:r>
            <a:endParaRPr lang="en-US" sz="1649" dirty="0">
              <a:latin typeface="Graphik Light" panose="020B0403030202060203" pitchFamily="34" charset="0"/>
            </a:endParaRPr>
          </a:p>
        </p:txBody>
      </p:sp>
      <p:sp>
        <p:nvSpPr>
          <p:cNvPr id="23" name="Text 20"/>
          <p:cNvSpPr txBox="1"/>
          <p:nvPr/>
        </p:nvSpPr>
        <p:spPr>
          <a:xfrm>
            <a:off x="8204022" y="5598774"/>
            <a:ext cx="2798494" cy="446473"/>
          </a:xfrm>
          <a:prstGeom prst="rect">
            <a:avLst/>
          </a:prstGeom>
          <a:noFill/>
          <a:ln/>
        </p:spPr>
        <p:txBody>
          <a:bodyPr wrap="square" lIns="0" tIns="0" rIns="0" bIns="0" rtlCol="0" anchor="t">
            <a:normAutofit/>
          </a:bodyPr>
          <a:lstStyle/>
          <a:p>
            <a:pPr marL="0" indent="0" algn="l">
              <a:lnSpc>
                <a:spcPts val="1258"/>
              </a:lnSpc>
              <a:buNone/>
            </a:pPr>
            <a:r>
              <a:rPr lang="en-US" sz="1100" dirty="0">
                <a:solidFill>
                  <a:srgbClr val="C4DBF2"/>
                </a:solidFill>
                <a:latin typeface="Graphik Regular" panose="020B0503030202060203" pitchFamily="34" charset="0"/>
                <a:ea typeface="Instrument Sans" pitchFamily="34" charset="-122"/>
                <a:cs typeface="Instrument Sans" pitchFamily="34" charset="-120"/>
              </a:rPr>
              <a:t>Every asset built from the same core, so the brand holds wherever it lands.</a:t>
            </a:r>
            <a:endParaRPr lang="en-US" sz="1100" dirty="0">
              <a:latin typeface="Graphik Regular" panose="020B0503030202060203" pitchFamily="34" charset="0"/>
            </a:endParaRPr>
          </a:p>
        </p:txBody>
      </p:sp>
      <p:pic>
        <p:nvPicPr>
          <p:cNvPr id="24" name="Picture 23">
            <a:extLst>
              <a:ext uri="{FF2B5EF4-FFF2-40B4-BE49-F238E27FC236}">
                <a16:creationId xmlns:a16="http://schemas.microsoft.com/office/drawing/2014/main" id="{828D303E-DFBC-BB9C-D65D-3645F67691D9}"/>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050B18"/>
        </a:solidFill>
        <a:effectLst/>
      </p:bgPr>
    </p:bg>
    <p:spTree>
      <p:nvGrpSpPr>
        <p:cNvPr id="1" name=""/>
        <p:cNvGrpSpPr/>
        <p:nvPr/>
      </p:nvGrpSpPr>
      <p:grpSpPr>
        <a:xfrm>
          <a:off x="0" y="0"/>
          <a:ext cx="0" cy="0"/>
          <a:chOff x="0" y="0"/>
          <a:chExt cx="0" cy="0"/>
        </a:xfrm>
      </p:grpSpPr>
      <p:pic>
        <p:nvPicPr>
          <p:cNvPr id="6" name="Image 0" descr="bgjpg/071.jpg">
            <a:extLst>
              <a:ext uri="{FF2B5EF4-FFF2-40B4-BE49-F238E27FC236}">
                <a16:creationId xmlns:a16="http://schemas.microsoft.com/office/drawing/2014/main" id="{E5514C3A-4CFA-1197-0538-4E6A681138E9}"/>
              </a:ext>
            </a:extLst>
          </p:cNvPr>
          <p:cNvPicPr>
            <a:picLocks noChangeAspect="1"/>
          </p:cNvPicPr>
          <p:nvPr/>
        </p:nvPicPr>
        <p:blipFill>
          <a:blip r:embed="rId3"/>
          <a:srcRect t="6121" r="4465"/>
          <a:stretch>
            <a:fillRect/>
          </a:stretch>
        </p:blipFill>
        <p:spPr>
          <a:xfrm>
            <a:off x="1" y="0"/>
            <a:ext cx="12192000" cy="6857999"/>
          </a:xfrm>
          <a:prstGeom prst="rect">
            <a:avLst/>
          </a:prstGeom>
        </p:spPr>
      </p:pic>
      <p:sp>
        <p:nvSpPr>
          <p:cNvPr id="3" name="Text 0"/>
          <p:cNvSpPr txBox="1"/>
          <p:nvPr/>
        </p:nvSpPr>
        <p:spPr>
          <a:xfrm>
            <a:off x="4392118" y="2173035"/>
            <a:ext cx="2938072" cy="675096"/>
          </a:xfrm>
          <a:prstGeom prst="rect">
            <a:avLst/>
          </a:prstGeom>
          <a:noFill/>
          <a:ln/>
        </p:spPr>
        <p:txBody>
          <a:bodyPr wrap="square" lIns="0" tIns="0" rIns="0" bIns="0" rtlCol="0" anchor="t">
            <a:noAutofit/>
          </a:bodyPr>
          <a:lstStyle/>
          <a:p>
            <a:pPr marL="0" indent="0" algn="ctr">
              <a:lnSpc>
                <a:spcPts val="840"/>
              </a:lnSpc>
              <a:buNone/>
            </a:pPr>
            <a:r>
              <a:rPr lang="en-US" sz="2000" kern="0" spc="196" dirty="0">
                <a:solidFill>
                  <a:srgbClr val="72A7D7"/>
                </a:solidFill>
                <a:latin typeface="Graphik Light" panose="020B0403030202060203" pitchFamily="34" charset="0"/>
                <a:ea typeface="Instrument Sans" pitchFamily="34" charset="-122"/>
                <a:cs typeface="Instrument Sans" pitchFamily="34" charset="-120"/>
              </a:rPr>
              <a:t>WHAT IT LOOKS LIKE</a:t>
            </a:r>
            <a:endParaRPr lang="en-US" sz="2000" dirty="0">
              <a:latin typeface="Graphik Light" panose="020B0403030202060203" pitchFamily="34" charset="0"/>
            </a:endParaRPr>
          </a:p>
        </p:txBody>
      </p:sp>
      <p:sp>
        <p:nvSpPr>
          <p:cNvPr id="4" name="Text 1"/>
          <p:cNvSpPr txBox="1"/>
          <p:nvPr/>
        </p:nvSpPr>
        <p:spPr>
          <a:xfrm>
            <a:off x="437503" y="2954555"/>
            <a:ext cx="11316687" cy="2993514"/>
          </a:xfrm>
          <a:prstGeom prst="rect">
            <a:avLst/>
          </a:prstGeom>
          <a:noFill/>
          <a:ln/>
        </p:spPr>
        <p:txBody>
          <a:bodyPr wrap="square" lIns="0" tIns="0" rIns="0" bIns="0" rtlCol="0" anchor="t">
            <a:normAutofit/>
          </a:bodyPr>
          <a:lstStyle/>
          <a:p>
            <a:pPr marL="0" indent="0" algn="ctr">
              <a:lnSpc>
                <a:spcPts val="8051"/>
              </a:lnSpc>
              <a:buNone/>
            </a:pPr>
            <a:r>
              <a:rPr lang="en-US" sz="8051" kern="0" spc="-299" dirty="0">
                <a:solidFill>
                  <a:srgbClr val="FFFFFF"/>
                </a:solidFill>
                <a:latin typeface="Bookman Old Style" panose="02050604050505020204" pitchFamily="18" charset="0"/>
                <a:ea typeface="Newsreader" pitchFamily="34" charset="-122"/>
                <a:cs typeface="Newsreader" pitchFamily="34" charset="-120"/>
              </a:rPr>
              <a:t>This is what it </a:t>
            </a:r>
          </a:p>
          <a:p>
            <a:pPr marL="0" indent="0" algn="ctr">
              <a:lnSpc>
                <a:spcPts val="8051"/>
              </a:lnSpc>
              <a:buNone/>
            </a:pPr>
            <a:r>
              <a:rPr lang="en-US" sz="8051" kern="0" spc="-299" dirty="0">
                <a:solidFill>
                  <a:srgbClr val="72A7D7"/>
                </a:solidFill>
                <a:latin typeface="Bookman Old Style" panose="02050604050505020204" pitchFamily="18" charset="0"/>
                <a:ea typeface="Newsreader" pitchFamily="34" charset="-122"/>
                <a:cs typeface="Newsreader" pitchFamily="34" charset="-120"/>
              </a:rPr>
              <a:t>looks like.</a:t>
            </a:r>
            <a:r>
              <a:rPr lang="en-US" sz="8051" kern="0" spc="-299" dirty="0">
                <a:solidFill>
                  <a:srgbClr val="FFFFFF"/>
                </a:solidFill>
                <a:latin typeface="Bookman Old Style" panose="02050604050505020204" pitchFamily="18" charset="0"/>
                <a:ea typeface="Newsreader" pitchFamily="34" charset="-122"/>
                <a:cs typeface="Newsreader" pitchFamily="34" charset="-120"/>
              </a:rPr>
              <a:t> </a:t>
            </a:r>
            <a:endParaRPr lang="en-US" sz="8051" dirty="0">
              <a:latin typeface="Bookman Old Style" panose="02050604050505020204" pitchFamily="18" charset="0"/>
            </a:endParaRPr>
          </a:p>
        </p:txBody>
      </p:sp>
      <p:pic>
        <p:nvPicPr>
          <p:cNvPr id="5" name="Picture 4">
            <a:extLst>
              <a:ext uri="{FF2B5EF4-FFF2-40B4-BE49-F238E27FC236}">
                <a16:creationId xmlns:a16="http://schemas.microsoft.com/office/drawing/2014/main" id="{0744E97E-7FB2-810F-8F93-99D00C044A7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050B18"/>
        </a:solidFill>
        <a:effectLst/>
      </p:bgPr>
    </p:bg>
    <p:spTree>
      <p:nvGrpSpPr>
        <p:cNvPr id="1" name=""/>
        <p:cNvGrpSpPr/>
        <p:nvPr/>
      </p:nvGrpSpPr>
      <p:grpSpPr>
        <a:xfrm>
          <a:off x="0" y="0"/>
          <a:ext cx="0" cy="0"/>
          <a:chOff x="0" y="0"/>
          <a:chExt cx="0" cy="0"/>
        </a:xfrm>
      </p:grpSpPr>
      <p:pic>
        <p:nvPicPr>
          <p:cNvPr id="2" name="Image 0" descr="bgjpg/047.jpg"/>
          <p:cNvPicPr>
            <a:picLocks noChangeAspect="1"/>
          </p:cNvPicPr>
          <p:nvPr/>
        </p:nvPicPr>
        <p:blipFill>
          <a:blip r:embed="rId3"/>
          <a:srcRect l="4426" t="3033" r="4957"/>
          <a:stretch>
            <a:fillRect/>
          </a:stretch>
        </p:blipFill>
        <p:spPr>
          <a:xfrm>
            <a:off x="539645" y="133068"/>
            <a:ext cx="11047751" cy="6649982"/>
          </a:xfrm>
          <a:prstGeom prst="rect">
            <a:avLst/>
          </a:prstGeom>
        </p:spPr>
      </p:pic>
      <p:pic>
        <p:nvPicPr>
          <p:cNvPr id="3" name="Picture 2">
            <a:extLst>
              <a:ext uri="{FF2B5EF4-FFF2-40B4-BE49-F238E27FC236}">
                <a16:creationId xmlns:a16="http://schemas.microsoft.com/office/drawing/2014/main" id="{C7D71AE9-0BE2-6CAA-91E4-3C28F43C629F}"/>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050B18"/>
        </a:solidFill>
        <a:effectLst/>
      </p:bgPr>
    </p:bg>
    <p:spTree>
      <p:nvGrpSpPr>
        <p:cNvPr id="1" name=""/>
        <p:cNvGrpSpPr/>
        <p:nvPr/>
      </p:nvGrpSpPr>
      <p:grpSpPr>
        <a:xfrm>
          <a:off x="0" y="0"/>
          <a:ext cx="0" cy="0"/>
          <a:chOff x="0" y="0"/>
          <a:chExt cx="0" cy="0"/>
        </a:xfrm>
      </p:grpSpPr>
      <p:pic>
        <p:nvPicPr>
          <p:cNvPr id="2" name="Image 0" descr="bgjpg/048.jpg"/>
          <p:cNvPicPr>
            <a:picLocks noChangeAspect="1"/>
          </p:cNvPicPr>
          <p:nvPr/>
        </p:nvPicPr>
        <p:blipFill>
          <a:blip r:embed="rId3"/>
          <a:srcRect l="4673" t="3033" r="4834"/>
          <a:stretch>
            <a:fillRect/>
          </a:stretch>
        </p:blipFill>
        <p:spPr>
          <a:xfrm>
            <a:off x="569625" y="118078"/>
            <a:ext cx="11032761" cy="6649982"/>
          </a:xfrm>
          <a:prstGeom prst="rect">
            <a:avLst/>
          </a:prstGeom>
        </p:spPr>
      </p:pic>
      <p:pic>
        <p:nvPicPr>
          <p:cNvPr id="3" name="Picture 2">
            <a:extLst>
              <a:ext uri="{FF2B5EF4-FFF2-40B4-BE49-F238E27FC236}">
                <a16:creationId xmlns:a16="http://schemas.microsoft.com/office/drawing/2014/main" id="{6FD42B02-D7B1-B4A7-DDD7-414A68A01E53}"/>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050B18"/>
        </a:solidFill>
        <a:effectLst/>
      </p:bgPr>
    </p:bg>
    <p:spTree>
      <p:nvGrpSpPr>
        <p:cNvPr id="1" name=""/>
        <p:cNvGrpSpPr/>
        <p:nvPr/>
      </p:nvGrpSpPr>
      <p:grpSpPr>
        <a:xfrm>
          <a:off x="0" y="0"/>
          <a:ext cx="0" cy="0"/>
          <a:chOff x="0" y="0"/>
          <a:chExt cx="0" cy="0"/>
        </a:xfrm>
      </p:grpSpPr>
      <p:pic>
        <p:nvPicPr>
          <p:cNvPr id="2" name="Image 0" descr="bgjpg/049.jpg"/>
          <p:cNvPicPr>
            <a:picLocks noChangeAspect="1"/>
          </p:cNvPicPr>
          <p:nvPr/>
        </p:nvPicPr>
        <p:blipFill>
          <a:blip r:embed="rId3"/>
          <a:srcRect l="3566" t="3033" r="4219"/>
          <a:stretch>
            <a:fillRect/>
          </a:stretch>
        </p:blipFill>
        <p:spPr>
          <a:xfrm>
            <a:off x="434715" y="118078"/>
            <a:ext cx="11242623" cy="6649982"/>
          </a:xfrm>
          <a:prstGeom prst="rect">
            <a:avLst/>
          </a:prstGeom>
        </p:spPr>
      </p:pic>
      <p:pic>
        <p:nvPicPr>
          <p:cNvPr id="3" name="Picture 2">
            <a:extLst>
              <a:ext uri="{FF2B5EF4-FFF2-40B4-BE49-F238E27FC236}">
                <a16:creationId xmlns:a16="http://schemas.microsoft.com/office/drawing/2014/main" id="{57FC6770-90DD-F8F0-ACDF-7D7902F8EE5F}"/>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50B18"/>
        </a:solidFill>
        <a:effectLst/>
      </p:bgPr>
    </p:bg>
    <p:spTree>
      <p:nvGrpSpPr>
        <p:cNvPr id="1" name=""/>
        <p:cNvGrpSpPr/>
        <p:nvPr/>
      </p:nvGrpSpPr>
      <p:grpSpPr>
        <a:xfrm>
          <a:off x="0" y="0"/>
          <a:ext cx="0" cy="0"/>
          <a:chOff x="0" y="0"/>
          <a:chExt cx="0" cy="0"/>
        </a:xfrm>
      </p:grpSpPr>
      <p:pic>
        <p:nvPicPr>
          <p:cNvPr id="14" name="Image 0" descr="bgjpg/008.jpg">
            <a:extLst>
              <a:ext uri="{FF2B5EF4-FFF2-40B4-BE49-F238E27FC236}">
                <a16:creationId xmlns:a16="http://schemas.microsoft.com/office/drawing/2014/main" id="{090A6587-32DA-F740-7A54-A94E9BEE12D3}"/>
              </a:ext>
            </a:extLst>
          </p:cNvPr>
          <p:cNvPicPr>
            <a:picLocks noChangeAspect="1"/>
          </p:cNvPicPr>
          <p:nvPr/>
        </p:nvPicPr>
        <p:blipFill>
          <a:blip r:embed="rId3"/>
          <a:srcRect t="3800" r="4086"/>
          <a:stretch>
            <a:fillRect/>
          </a:stretch>
        </p:blipFill>
        <p:spPr>
          <a:xfrm>
            <a:off x="9273" y="0"/>
            <a:ext cx="12192000" cy="6858000"/>
          </a:xfrm>
          <a:prstGeom prst="rect">
            <a:avLst/>
          </a:prstGeom>
        </p:spPr>
      </p:pic>
      <p:sp>
        <p:nvSpPr>
          <p:cNvPr id="3" name="Text 0"/>
          <p:cNvSpPr txBox="1"/>
          <p:nvPr/>
        </p:nvSpPr>
        <p:spPr>
          <a:xfrm>
            <a:off x="294097" y="1488861"/>
            <a:ext cx="11603501" cy="859431"/>
          </a:xfrm>
          <a:prstGeom prst="rect">
            <a:avLst/>
          </a:prstGeom>
          <a:noFill/>
          <a:ln/>
        </p:spPr>
        <p:txBody>
          <a:bodyPr wrap="square" lIns="0" tIns="0" rIns="0" bIns="0" rtlCol="0" anchor="t">
            <a:normAutofit/>
          </a:bodyPr>
          <a:lstStyle/>
          <a:p>
            <a:pPr marL="0" indent="0" algn="ctr">
              <a:lnSpc>
                <a:spcPts val="3528"/>
              </a:lnSpc>
              <a:buNone/>
            </a:pPr>
            <a:r>
              <a:rPr lang="en-US" sz="6600" kern="0" spc="-137" dirty="0">
                <a:solidFill>
                  <a:srgbClr val="FFFFFF"/>
                </a:solidFill>
                <a:latin typeface="Bookman Old Style" panose="02050604050505020204" pitchFamily="18" charset="0"/>
                <a:ea typeface="Newsreader" pitchFamily="34" charset="-122"/>
                <a:cs typeface="Newsreader" pitchFamily="34" charset="-120"/>
              </a:rPr>
              <a:t>Nearly two decades later.</a:t>
            </a:r>
            <a:endParaRPr lang="en-US" sz="6600" dirty="0">
              <a:latin typeface="Bookman Old Style" panose="02050604050505020204" pitchFamily="18" charset="0"/>
            </a:endParaRPr>
          </a:p>
        </p:txBody>
      </p:sp>
      <p:sp>
        <p:nvSpPr>
          <p:cNvPr id="4" name="Text 1"/>
          <p:cNvSpPr txBox="1"/>
          <p:nvPr/>
        </p:nvSpPr>
        <p:spPr>
          <a:xfrm>
            <a:off x="1387825" y="2542830"/>
            <a:ext cx="1762716" cy="950869"/>
          </a:xfrm>
          <a:prstGeom prst="rect">
            <a:avLst/>
          </a:prstGeom>
          <a:noFill/>
          <a:ln/>
        </p:spPr>
        <p:txBody>
          <a:bodyPr wrap="square" lIns="0" tIns="0" rIns="0" bIns="0" rtlCol="0" anchor="t">
            <a:normAutofit/>
          </a:bodyPr>
          <a:lstStyle/>
          <a:p>
            <a:pPr marL="0" indent="0" algn="ctr">
              <a:lnSpc>
                <a:spcPts val="3978"/>
              </a:lnSpc>
              <a:buNone/>
            </a:pPr>
            <a:r>
              <a:rPr lang="en-US" sz="4800" kern="0" spc="-175" dirty="0">
                <a:solidFill>
                  <a:srgbClr val="FFFFFF"/>
                </a:solidFill>
                <a:latin typeface="Bookman Old Style" panose="02050604050505020204" pitchFamily="18" charset="0"/>
                <a:ea typeface="Newsreader" pitchFamily="34" charset="-122"/>
                <a:cs typeface="Newsreader" pitchFamily="34" charset="-120"/>
              </a:rPr>
              <a:t>$2B</a:t>
            </a:r>
            <a:endParaRPr lang="en-US" sz="4800" dirty="0">
              <a:latin typeface="Bookman Old Style" panose="02050604050505020204" pitchFamily="18" charset="0"/>
            </a:endParaRPr>
          </a:p>
        </p:txBody>
      </p:sp>
      <p:sp>
        <p:nvSpPr>
          <p:cNvPr id="5" name="Text 2"/>
          <p:cNvSpPr txBox="1"/>
          <p:nvPr/>
        </p:nvSpPr>
        <p:spPr>
          <a:xfrm>
            <a:off x="1621124" y="3213825"/>
            <a:ext cx="1248661"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nearly, in global sales</a:t>
            </a:r>
            <a:endParaRPr lang="en-US" sz="1600" dirty="0">
              <a:solidFill>
                <a:srgbClr val="A8C9E8"/>
              </a:solidFill>
              <a:latin typeface="Graphik Light" panose="020B0403030202060203" pitchFamily="34" charset="0"/>
            </a:endParaRPr>
          </a:p>
        </p:txBody>
      </p:sp>
      <p:sp>
        <p:nvSpPr>
          <p:cNvPr id="6" name="Text 3"/>
          <p:cNvSpPr txBox="1"/>
          <p:nvPr/>
        </p:nvSpPr>
        <p:spPr>
          <a:xfrm>
            <a:off x="3419010" y="2380650"/>
            <a:ext cx="2821731" cy="1008077"/>
          </a:xfrm>
          <a:prstGeom prst="rect">
            <a:avLst/>
          </a:prstGeom>
          <a:noFill/>
          <a:ln/>
        </p:spPr>
        <p:txBody>
          <a:bodyPr wrap="square" lIns="0" tIns="0" rIns="0" bIns="0" rtlCol="0" anchor="t">
            <a:normAutofit/>
          </a:bodyPr>
          <a:lstStyle/>
          <a:p>
            <a:pPr marL="0" indent="0" algn="ctr">
              <a:lnSpc>
                <a:spcPts val="2754"/>
              </a:lnSpc>
              <a:buNone/>
            </a:pPr>
            <a:r>
              <a:rPr lang="en-US" sz="2000" kern="0" spc="-122" dirty="0">
                <a:solidFill>
                  <a:srgbClr val="FFFFFF"/>
                </a:solidFill>
                <a:latin typeface="Graphik Light" panose="020B0403030202060203" pitchFamily="34" charset="0"/>
                <a:ea typeface="Newsreader" pitchFamily="34" charset="-122"/>
                <a:cs typeface="Newsreader" pitchFamily="34" charset="-120"/>
              </a:rPr>
              <a:t>Tens of </a:t>
            </a:r>
          </a:p>
          <a:p>
            <a:pPr marL="0" indent="0" algn="ctr">
              <a:lnSpc>
                <a:spcPts val="2754"/>
              </a:lnSpc>
              <a:buNone/>
            </a:pPr>
            <a:r>
              <a:rPr lang="en-US" sz="2000" kern="0" spc="-122" dirty="0">
                <a:solidFill>
                  <a:srgbClr val="FFFFFF"/>
                </a:solidFill>
                <a:latin typeface="Graphik Light" panose="020B0403030202060203" pitchFamily="34" charset="0"/>
                <a:ea typeface="Newsreader" pitchFamily="34" charset="-122"/>
                <a:cs typeface="Newsreader" pitchFamily="34" charset="-120"/>
              </a:rPr>
              <a:t>Thousands</a:t>
            </a:r>
            <a:endParaRPr lang="en-US" sz="2000" dirty="0">
              <a:latin typeface="Graphik Light" panose="020B0403030202060203" pitchFamily="34" charset="0"/>
            </a:endParaRPr>
          </a:p>
        </p:txBody>
      </p:sp>
      <p:sp>
        <p:nvSpPr>
          <p:cNvPr id="7" name="Text 4"/>
          <p:cNvSpPr txBox="1"/>
          <p:nvPr/>
        </p:nvSpPr>
        <p:spPr>
          <a:xfrm>
            <a:off x="3928475" y="3258555"/>
            <a:ext cx="1802800"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loyal for a decade or more</a:t>
            </a:r>
            <a:endParaRPr lang="en-US" sz="1600" dirty="0">
              <a:solidFill>
                <a:srgbClr val="A8C9E8"/>
              </a:solidFill>
              <a:latin typeface="Graphik Light" panose="020B0403030202060203" pitchFamily="34" charset="0"/>
            </a:endParaRPr>
          </a:p>
        </p:txBody>
      </p:sp>
      <p:sp>
        <p:nvSpPr>
          <p:cNvPr id="8" name="Text 5"/>
          <p:cNvSpPr txBox="1"/>
          <p:nvPr/>
        </p:nvSpPr>
        <p:spPr>
          <a:xfrm>
            <a:off x="6259932" y="2652547"/>
            <a:ext cx="2035759" cy="540345"/>
          </a:xfrm>
          <a:prstGeom prst="rect">
            <a:avLst/>
          </a:prstGeom>
          <a:noFill/>
          <a:ln/>
        </p:spPr>
        <p:txBody>
          <a:bodyPr wrap="square" lIns="0" tIns="0" rIns="0" bIns="0" rtlCol="0" anchor="t">
            <a:normAutofit/>
          </a:bodyPr>
          <a:lstStyle/>
          <a:p>
            <a:pPr marL="0" indent="0" algn="ctr">
              <a:lnSpc>
                <a:spcPts val="3978"/>
              </a:lnSpc>
              <a:buNone/>
            </a:pPr>
            <a:r>
              <a:rPr lang="en-US" sz="4800" kern="0" spc="-175" dirty="0">
                <a:solidFill>
                  <a:srgbClr val="FFFFFF"/>
                </a:solidFill>
                <a:latin typeface="Bookman Old Style" panose="02050604050505020204" pitchFamily="18" charset="0"/>
                <a:ea typeface="Newsreader" pitchFamily="34" charset="-122"/>
                <a:cs typeface="Newsreader" pitchFamily="34" charset="-120"/>
              </a:rPr>
              <a:t>35</a:t>
            </a:r>
            <a:endParaRPr lang="en-US" sz="4800" dirty="0">
              <a:latin typeface="Bookman Old Style" panose="02050604050505020204" pitchFamily="18" charset="0"/>
            </a:endParaRPr>
          </a:p>
        </p:txBody>
      </p:sp>
      <p:sp>
        <p:nvSpPr>
          <p:cNvPr id="9" name="Text 6"/>
          <p:cNvSpPr txBox="1"/>
          <p:nvPr/>
        </p:nvSpPr>
        <p:spPr>
          <a:xfrm>
            <a:off x="6612087" y="3258555"/>
            <a:ext cx="1566367"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countries, and still growing</a:t>
            </a:r>
            <a:endParaRPr lang="en-US" sz="1600" dirty="0">
              <a:solidFill>
                <a:srgbClr val="A8C9E8"/>
              </a:solidFill>
              <a:latin typeface="Graphik Light" panose="020B0403030202060203" pitchFamily="34" charset="0"/>
            </a:endParaRPr>
          </a:p>
        </p:txBody>
      </p:sp>
      <p:sp>
        <p:nvSpPr>
          <p:cNvPr id="10" name="Text 7"/>
          <p:cNvSpPr txBox="1"/>
          <p:nvPr/>
        </p:nvSpPr>
        <p:spPr>
          <a:xfrm>
            <a:off x="9054357" y="2613741"/>
            <a:ext cx="1749818" cy="540346"/>
          </a:xfrm>
          <a:prstGeom prst="rect">
            <a:avLst/>
          </a:prstGeom>
          <a:noFill/>
          <a:ln/>
        </p:spPr>
        <p:txBody>
          <a:bodyPr wrap="square" lIns="0" tIns="0" rIns="0" bIns="0" rtlCol="0" anchor="t">
            <a:normAutofit/>
          </a:bodyPr>
          <a:lstStyle/>
          <a:p>
            <a:pPr marL="0" indent="0" algn="ctr">
              <a:lnSpc>
                <a:spcPts val="3978"/>
              </a:lnSpc>
              <a:buNone/>
            </a:pPr>
            <a:r>
              <a:rPr lang="en-US" sz="4400" kern="0" spc="-175" dirty="0">
                <a:solidFill>
                  <a:srgbClr val="C39E40"/>
                </a:solidFill>
                <a:latin typeface="Bookman Old Style" panose="02050604050505020204" pitchFamily="18" charset="0"/>
                <a:ea typeface="Newsreader" pitchFamily="34" charset="-122"/>
                <a:cs typeface="Newsreader" pitchFamily="34" charset="-120"/>
              </a:rPr>
              <a:t>Zero</a:t>
            </a:r>
            <a:endParaRPr lang="en-US" sz="4400" dirty="0">
              <a:latin typeface="Bookman Old Style" panose="02050604050505020204" pitchFamily="18" charset="0"/>
            </a:endParaRPr>
          </a:p>
        </p:txBody>
      </p:sp>
      <p:sp>
        <p:nvSpPr>
          <p:cNvPr id="11" name="Text 8"/>
          <p:cNvSpPr txBox="1"/>
          <p:nvPr/>
        </p:nvSpPr>
        <p:spPr>
          <a:xfrm>
            <a:off x="9215525" y="3213824"/>
            <a:ext cx="1427482"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true competitors</a:t>
            </a:r>
            <a:endParaRPr lang="en-US" sz="1600" dirty="0">
              <a:solidFill>
                <a:srgbClr val="A8C9E8"/>
              </a:solidFill>
              <a:latin typeface="Graphik Light" panose="020B0403030202060203" pitchFamily="34" charset="0"/>
            </a:endParaRPr>
          </a:p>
        </p:txBody>
      </p:sp>
      <p:sp>
        <p:nvSpPr>
          <p:cNvPr id="12" name="Text 9"/>
          <p:cNvSpPr txBox="1"/>
          <p:nvPr/>
        </p:nvSpPr>
        <p:spPr>
          <a:xfrm>
            <a:off x="1334890" y="4815806"/>
            <a:ext cx="9521913" cy="739619"/>
          </a:xfrm>
          <a:prstGeom prst="rect">
            <a:avLst/>
          </a:prstGeom>
          <a:noFill/>
          <a:ln/>
        </p:spPr>
        <p:txBody>
          <a:bodyPr wrap="square" lIns="0" tIns="0" rIns="0" bIns="0" rtlCol="0" anchor="t">
            <a:normAutofit/>
          </a:bodyPr>
          <a:lstStyle/>
          <a:p>
            <a:pPr marL="0" indent="0" algn="ctr">
              <a:lnSpc>
                <a:spcPct val="110000"/>
              </a:lnSpc>
              <a:buNone/>
            </a:pPr>
            <a:r>
              <a:rPr lang="en-US" sz="2400" dirty="0">
                <a:solidFill>
                  <a:srgbClr val="A8C9E8"/>
                </a:solidFill>
                <a:latin typeface="Bookman Old Style" panose="02050604050505020204" pitchFamily="18" charset="0"/>
                <a:ea typeface="Instrument Sans" pitchFamily="34" charset="-122"/>
                <a:cs typeface="Instrument Sans" pitchFamily="34" charset="-120"/>
              </a:rPr>
              <a:t>Privately held. Profitable. Disciplined. Built to last.</a:t>
            </a:r>
            <a:endParaRPr lang="en-US" sz="2400" dirty="0">
              <a:solidFill>
                <a:srgbClr val="A8C9E8"/>
              </a:solidFill>
              <a:latin typeface="Bookman Old Style" panose="02050604050505020204" pitchFamily="18" charset="0"/>
            </a:endParaRPr>
          </a:p>
        </p:txBody>
      </p:sp>
      <p:pic>
        <p:nvPicPr>
          <p:cNvPr id="13" name="Picture 12">
            <a:extLst>
              <a:ext uri="{FF2B5EF4-FFF2-40B4-BE49-F238E27FC236}">
                <a16:creationId xmlns:a16="http://schemas.microsoft.com/office/drawing/2014/main" id="{D7D24A1B-085B-261C-AA6A-A4EF68899CE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050B18"/>
        </a:solidFill>
        <a:effectLst/>
      </p:bgPr>
    </p:bg>
    <p:spTree>
      <p:nvGrpSpPr>
        <p:cNvPr id="1" name=""/>
        <p:cNvGrpSpPr/>
        <p:nvPr/>
      </p:nvGrpSpPr>
      <p:grpSpPr>
        <a:xfrm>
          <a:off x="0" y="0"/>
          <a:ext cx="0" cy="0"/>
          <a:chOff x="0" y="0"/>
          <a:chExt cx="0" cy="0"/>
        </a:xfrm>
      </p:grpSpPr>
      <p:pic>
        <p:nvPicPr>
          <p:cNvPr id="2" name="Image 0" descr="bgjpg/050.jpg"/>
          <p:cNvPicPr>
            <a:picLocks noChangeAspect="1"/>
          </p:cNvPicPr>
          <p:nvPr/>
        </p:nvPicPr>
        <p:blipFill>
          <a:blip r:embed="rId3"/>
          <a:srcRect l="4794" t="5464" r="4219"/>
          <a:stretch>
            <a:fillRect/>
          </a:stretch>
        </p:blipFill>
        <p:spPr>
          <a:xfrm>
            <a:off x="549639" y="208018"/>
            <a:ext cx="11092722" cy="6483246"/>
          </a:xfrm>
          <a:prstGeom prst="rect">
            <a:avLst/>
          </a:prstGeom>
        </p:spPr>
      </p:pic>
      <p:pic>
        <p:nvPicPr>
          <p:cNvPr id="3" name="Picture 2">
            <a:extLst>
              <a:ext uri="{FF2B5EF4-FFF2-40B4-BE49-F238E27FC236}">
                <a16:creationId xmlns:a16="http://schemas.microsoft.com/office/drawing/2014/main" id="{3696B92E-749C-163D-77F7-98C0A74BF33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2">
    <p:bg>
      <p:bgPr>
        <a:solidFill>
          <a:srgbClr val="050B18"/>
        </a:solidFill>
        <a:effectLst/>
      </p:bgPr>
    </p:bg>
    <p:spTree>
      <p:nvGrpSpPr>
        <p:cNvPr id="1" name=""/>
        <p:cNvGrpSpPr/>
        <p:nvPr/>
      </p:nvGrpSpPr>
      <p:grpSpPr>
        <a:xfrm>
          <a:off x="0" y="0"/>
          <a:ext cx="0" cy="0"/>
          <a:chOff x="0" y="0"/>
          <a:chExt cx="0" cy="0"/>
        </a:xfrm>
      </p:grpSpPr>
      <p:pic>
        <p:nvPicPr>
          <p:cNvPr id="2" name="Image 0" descr="bgjpg/052.jpg"/>
          <p:cNvPicPr>
            <a:picLocks noChangeAspect="1"/>
          </p:cNvPicPr>
          <p:nvPr/>
        </p:nvPicPr>
        <p:blipFill>
          <a:blip r:embed="rId3"/>
          <a:srcRect t="10382" r="10380"/>
          <a:stretch>
            <a:fillRect/>
          </a:stretch>
        </p:blipFill>
        <p:spPr>
          <a:xfrm>
            <a:off x="1" y="0"/>
            <a:ext cx="12192000" cy="6858000"/>
          </a:xfrm>
          <a:prstGeom prst="rect">
            <a:avLst/>
          </a:prstGeom>
        </p:spPr>
      </p:pic>
      <p:sp>
        <p:nvSpPr>
          <p:cNvPr id="3" name="Text 0"/>
          <p:cNvSpPr txBox="1"/>
          <p:nvPr/>
        </p:nvSpPr>
        <p:spPr>
          <a:xfrm>
            <a:off x="756722" y="790129"/>
            <a:ext cx="3590426" cy="423683"/>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MESSAGE ON THE BACK</a:t>
            </a:r>
            <a:endParaRPr lang="en-US" sz="1600" dirty="0">
              <a:latin typeface="Graphik Light" panose="020B0403030202060203" pitchFamily="34" charset="0"/>
            </a:endParaRPr>
          </a:p>
        </p:txBody>
      </p:sp>
      <p:sp>
        <p:nvSpPr>
          <p:cNvPr id="4" name="Text 1"/>
          <p:cNvSpPr txBox="1"/>
          <p:nvPr/>
        </p:nvSpPr>
        <p:spPr>
          <a:xfrm>
            <a:off x="756721" y="1572470"/>
            <a:ext cx="11435278" cy="1455979"/>
          </a:xfrm>
          <a:prstGeom prst="rect">
            <a:avLst/>
          </a:prstGeom>
          <a:noFill/>
          <a:ln/>
        </p:spPr>
        <p:txBody>
          <a:bodyPr wrap="square" lIns="0" tIns="0" rIns="0" bIns="0" rtlCol="0" anchor="t">
            <a:normAutofit/>
          </a:bodyPr>
          <a:lstStyle/>
          <a:p>
            <a:pPr marL="0" indent="0" algn="l">
              <a:lnSpc>
                <a:spcPts val="3978"/>
              </a:lnSpc>
              <a:buNone/>
            </a:pPr>
            <a:r>
              <a:rPr lang="en-US" sz="4800" kern="0" spc="-125" dirty="0">
                <a:solidFill>
                  <a:srgbClr val="FFFFFF"/>
                </a:solidFill>
                <a:latin typeface="Bookman Old Style" panose="02050604050505020204" pitchFamily="18" charset="0"/>
                <a:ea typeface="Newsreader" pitchFamily="34" charset="-122"/>
                <a:cs typeface="Newsreader" pitchFamily="34" charset="-120"/>
              </a:rPr>
              <a:t>The whole story, </a:t>
            </a:r>
            <a:r>
              <a:rPr lang="en-US" sz="4800" kern="0" spc="-125" dirty="0">
                <a:solidFill>
                  <a:srgbClr val="72A7D7"/>
                </a:solidFill>
                <a:latin typeface="Bookman Old Style" panose="02050604050505020204" pitchFamily="18" charset="0"/>
                <a:ea typeface="Newsreader" pitchFamily="34" charset="-122"/>
                <a:cs typeface="Newsreader" pitchFamily="34" charset="-120"/>
              </a:rPr>
              <a:t>printed on the bottle.</a:t>
            </a:r>
            <a:r>
              <a:rPr lang="en-US" sz="4800" kern="0" spc="-125"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sp>
        <p:nvSpPr>
          <p:cNvPr id="5" name="Text 2"/>
          <p:cNvSpPr txBox="1"/>
          <p:nvPr/>
        </p:nvSpPr>
        <p:spPr>
          <a:xfrm>
            <a:off x="761981" y="2381163"/>
            <a:ext cx="6373337" cy="1103162"/>
          </a:xfrm>
          <a:prstGeom prst="rect">
            <a:avLst/>
          </a:prstGeom>
          <a:noFill/>
          <a:ln/>
        </p:spPr>
        <p:txBody>
          <a:bodyPr wrap="square" lIns="0" tIns="0" rIns="0" bIns="0" rtlCol="0" anchor="t">
            <a:normAutofit/>
          </a:bodyPr>
          <a:lstStyle/>
          <a:p>
            <a:pPr marL="0" indent="0" algn="l">
              <a:lnSpc>
                <a:spcPts val="2465"/>
              </a:lnSpc>
              <a:buNone/>
            </a:pPr>
            <a:r>
              <a:rPr lang="en-US" sz="2000" dirty="0">
                <a:solidFill>
                  <a:srgbClr val="E2EEFC"/>
                </a:solidFill>
                <a:latin typeface="Graphik Light" panose="020B0403030202060203" pitchFamily="34" charset="0"/>
                <a:ea typeface="Instrument Sans" pitchFamily="34" charset="-122"/>
                <a:cs typeface="Instrument Sans" pitchFamily="34" charset="-120"/>
              </a:rPr>
              <a:t>Whoever picks it up reads the same words you would give them. No gap between what we say on stage and what they hold in their hand.</a:t>
            </a:r>
            <a:endParaRPr lang="en-US" sz="2000" dirty="0">
              <a:latin typeface="Graphik Light" panose="020B0403030202060203" pitchFamily="34" charset="0"/>
            </a:endParaRPr>
          </a:p>
        </p:txBody>
      </p:sp>
      <p:sp>
        <p:nvSpPr>
          <p:cNvPr id="6" name="Text 3"/>
          <p:cNvSpPr txBox="1"/>
          <p:nvPr/>
        </p:nvSpPr>
        <p:spPr>
          <a:xfrm>
            <a:off x="1123922" y="4183933"/>
            <a:ext cx="3627960" cy="387039"/>
          </a:xfrm>
          <a:prstGeom prst="rect">
            <a:avLst/>
          </a:prstGeom>
          <a:noFill/>
          <a:ln/>
        </p:spPr>
        <p:txBody>
          <a:bodyPr wrap="square" lIns="0" tIns="0" rIns="0" bIns="0" rtlCol="0" anchor="t">
            <a:normAutofit/>
          </a:bodyPr>
          <a:lstStyle/>
          <a:p>
            <a:pPr marL="0" indent="0" algn="l">
              <a:lnSpc>
                <a:spcPts val="840"/>
              </a:lnSpc>
              <a:buNone/>
            </a:pPr>
            <a:r>
              <a:rPr lang="en-US" sz="1600" kern="0" spc="154" dirty="0">
                <a:solidFill>
                  <a:srgbClr val="A8C9E8"/>
                </a:solidFill>
                <a:latin typeface="Graphik Light" panose="020B0403030202060203" pitchFamily="34" charset="0"/>
                <a:ea typeface="Instrument Sans" pitchFamily="34" charset="-122"/>
                <a:cs typeface="Instrument Sans" pitchFamily="34" charset="-120"/>
              </a:rPr>
              <a:t>PRINTED ON EVERY BOTTLE</a:t>
            </a:r>
            <a:endParaRPr lang="en-US" sz="1600" dirty="0">
              <a:latin typeface="Graphik Light" panose="020B0403030202060203" pitchFamily="34" charset="0"/>
            </a:endParaRPr>
          </a:p>
        </p:txBody>
      </p:sp>
      <p:sp>
        <p:nvSpPr>
          <p:cNvPr id="7" name="Text 4"/>
          <p:cNvSpPr txBox="1"/>
          <p:nvPr/>
        </p:nvSpPr>
        <p:spPr>
          <a:xfrm>
            <a:off x="1123922" y="4570973"/>
            <a:ext cx="5475170" cy="812720"/>
          </a:xfrm>
          <a:prstGeom prst="rect">
            <a:avLst/>
          </a:prstGeom>
          <a:noFill/>
          <a:ln/>
        </p:spPr>
        <p:txBody>
          <a:bodyPr wrap="square" lIns="0" tIns="0" rIns="0" bIns="0" rtlCol="0" anchor="t">
            <a:normAutofit/>
          </a:bodyPr>
          <a:lstStyle/>
          <a:p>
            <a:pPr marL="0" indent="0" algn="l">
              <a:lnSpc>
                <a:spcPts val="3520"/>
              </a:lnSpc>
              <a:buNone/>
            </a:pPr>
            <a:r>
              <a:rPr lang="en-US" sz="3104" kern="0" spc="-90" dirty="0">
                <a:solidFill>
                  <a:srgbClr val="8FC4F0"/>
                </a:solidFill>
                <a:latin typeface="Graphik Regular" panose="020B0503030202060203" pitchFamily="34" charset="0"/>
                <a:ea typeface="Newsreader" pitchFamily="34" charset="-122"/>
                <a:cs typeface="Newsreader" pitchFamily="34" charset="-120"/>
              </a:rPr>
              <a:t>Cellular Intelligence Activated</a:t>
            </a:r>
            <a:endParaRPr lang="en-US" sz="3104" dirty="0">
              <a:latin typeface="Graphik Regular" panose="020B0503030202060203" pitchFamily="34" charset="0"/>
            </a:endParaRPr>
          </a:p>
        </p:txBody>
      </p:sp>
      <p:sp>
        <p:nvSpPr>
          <p:cNvPr id="8" name="Text 5"/>
          <p:cNvSpPr txBox="1"/>
          <p:nvPr/>
        </p:nvSpPr>
        <p:spPr>
          <a:xfrm>
            <a:off x="1123921" y="5204889"/>
            <a:ext cx="6011397" cy="387039"/>
          </a:xfrm>
          <a:prstGeom prst="rect">
            <a:avLst/>
          </a:prstGeom>
          <a:noFill/>
          <a:ln/>
        </p:spPr>
        <p:txBody>
          <a:bodyPr wrap="square" lIns="0" tIns="0" rIns="0" bIns="0" rtlCol="0" anchor="t">
            <a:normAutofit/>
          </a:bodyPr>
          <a:lstStyle/>
          <a:p>
            <a:pPr marL="0" indent="0" algn="l">
              <a:lnSpc>
                <a:spcPts val="1500"/>
              </a:lnSpc>
              <a:buNone/>
            </a:pPr>
            <a:r>
              <a:rPr lang="en-US" sz="1300" dirty="0">
                <a:solidFill>
                  <a:srgbClr val="C4DBF2"/>
                </a:solidFill>
                <a:latin typeface="Graphik Regular" panose="020B0503030202060203" pitchFamily="34" charset="0"/>
                <a:ea typeface="Instrument Sans" pitchFamily="34" charset="-122"/>
                <a:cs typeface="Instrument Sans" pitchFamily="34" charset="-120"/>
              </a:rPr>
              <a:t>Scientifically tested and shown to support your body’s own signaling.*</a:t>
            </a:r>
            <a:endParaRPr lang="en-US" sz="1300" dirty="0">
              <a:latin typeface="Graphik Regular" panose="020B0503030202060203" pitchFamily="34" charset="0"/>
            </a:endParaRPr>
          </a:p>
        </p:txBody>
      </p:sp>
      <p:pic>
        <p:nvPicPr>
          <p:cNvPr id="9" name="Picture 8">
            <a:extLst>
              <a:ext uri="{FF2B5EF4-FFF2-40B4-BE49-F238E27FC236}">
                <a16:creationId xmlns:a16="http://schemas.microsoft.com/office/drawing/2014/main" id="{EED528A7-498F-B16D-AE4B-DD72A4AC60E2}"/>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3">
    <p:bg>
      <p:bgPr>
        <a:solidFill>
          <a:srgbClr val="050B18"/>
        </a:solidFill>
        <a:effectLst/>
      </p:bgPr>
    </p:bg>
    <p:spTree>
      <p:nvGrpSpPr>
        <p:cNvPr id="1" name=""/>
        <p:cNvGrpSpPr/>
        <p:nvPr/>
      </p:nvGrpSpPr>
      <p:grpSpPr>
        <a:xfrm>
          <a:off x="0" y="0"/>
          <a:ext cx="0" cy="0"/>
          <a:chOff x="0" y="0"/>
          <a:chExt cx="0" cy="0"/>
        </a:xfrm>
      </p:grpSpPr>
      <p:pic>
        <p:nvPicPr>
          <p:cNvPr id="2" name="Image 0" descr="bgjpg/053.jpg"/>
          <p:cNvPicPr>
            <a:picLocks noChangeAspect="1"/>
          </p:cNvPicPr>
          <p:nvPr/>
        </p:nvPicPr>
        <p:blipFill>
          <a:blip r:embed="rId3"/>
          <a:srcRect l="15085" t="12399" r="6102" b="8789"/>
          <a:stretch>
            <a:fillRect/>
          </a:stretch>
        </p:blipFill>
        <p:spPr>
          <a:xfrm>
            <a:off x="0" y="-1"/>
            <a:ext cx="12192000" cy="6858001"/>
          </a:xfrm>
          <a:prstGeom prst="rect">
            <a:avLst/>
          </a:prstGeom>
        </p:spPr>
      </p:pic>
      <p:sp>
        <p:nvSpPr>
          <p:cNvPr id="3" name="Text 0"/>
          <p:cNvSpPr txBox="1"/>
          <p:nvPr/>
        </p:nvSpPr>
        <p:spPr>
          <a:xfrm>
            <a:off x="558315" y="1204816"/>
            <a:ext cx="4835404" cy="233654"/>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AND HOW TO TAKE IT</a:t>
            </a:r>
            <a:endParaRPr lang="en-US" sz="1600" dirty="0">
              <a:latin typeface="Graphik Light" panose="020B0403030202060203" pitchFamily="34" charset="0"/>
            </a:endParaRPr>
          </a:p>
        </p:txBody>
      </p:sp>
      <p:sp>
        <p:nvSpPr>
          <p:cNvPr id="4" name="Text 1"/>
          <p:cNvSpPr txBox="1"/>
          <p:nvPr/>
        </p:nvSpPr>
        <p:spPr>
          <a:xfrm>
            <a:off x="558315" y="1642958"/>
            <a:ext cx="4257986" cy="1269452"/>
          </a:xfrm>
          <a:prstGeom prst="rect">
            <a:avLst/>
          </a:prstGeom>
          <a:noFill/>
          <a:ln/>
        </p:spPr>
        <p:txBody>
          <a:bodyPr wrap="square" lIns="0" tIns="0" rIns="0" bIns="0" rtlCol="0" anchor="t">
            <a:noAutofit/>
          </a:bodyPr>
          <a:lstStyle/>
          <a:p>
            <a:pPr marL="0" indent="0" algn="l">
              <a:buNone/>
            </a:pPr>
            <a:r>
              <a:rPr lang="en-US" sz="4400" kern="0" spc="-109" dirty="0">
                <a:solidFill>
                  <a:srgbClr val="FFFFFF"/>
                </a:solidFill>
                <a:latin typeface="Bookman Old Style" panose="02050604050505020204" pitchFamily="18" charset="0"/>
                <a:ea typeface="Newsreader" pitchFamily="34" charset="-122"/>
                <a:cs typeface="Newsreader" pitchFamily="34" charset="-120"/>
              </a:rPr>
              <a:t>Simple enough </a:t>
            </a:r>
            <a:r>
              <a:rPr lang="en-US" sz="4400" kern="0" spc="-109" dirty="0">
                <a:solidFill>
                  <a:srgbClr val="72A7D7"/>
                </a:solidFill>
                <a:latin typeface="Bookman Old Style" panose="02050604050505020204" pitchFamily="18" charset="0"/>
                <a:ea typeface="Newsreader" pitchFamily="34" charset="-122"/>
                <a:cs typeface="Newsreader" pitchFamily="34" charset="-120"/>
              </a:rPr>
              <a:t>to never explain twice.</a:t>
            </a:r>
            <a:r>
              <a:rPr lang="en-US" sz="4400" kern="0" spc="-109" dirty="0">
                <a:solidFill>
                  <a:srgbClr val="FFFFFF"/>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sp>
        <p:nvSpPr>
          <p:cNvPr id="5" name="Text 2"/>
          <p:cNvSpPr txBox="1"/>
          <p:nvPr/>
        </p:nvSpPr>
        <p:spPr>
          <a:xfrm>
            <a:off x="704894" y="5514496"/>
            <a:ext cx="10310493" cy="808724"/>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One instruction, printed on the bottle. Nobody needs a chart, and nobody has to guess.</a:t>
            </a:r>
            <a:endParaRPr lang="en-US" sz="2000" dirty="0">
              <a:latin typeface="Graphik Light" panose="020B0403030202060203" pitchFamily="34" charset="0"/>
            </a:endParaRPr>
          </a:p>
        </p:txBody>
      </p:sp>
      <p:sp>
        <p:nvSpPr>
          <p:cNvPr id="6" name="Text 3"/>
          <p:cNvSpPr txBox="1"/>
          <p:nvPr/>
        </p:nvSpPr>
        <p:spPr>
          <a:xfrm>
            <a:off x="5860141" y="1715945"/>
            <a:ext cx="3999408" cy="241294"/>
          </a:xfrm>
          <a:prstGeom prst="rect">
            <a:avLst/>
          </a:prstGeom>
          <a:noFill/>
          <a:ln/>
        </p:spPr>
        <p:txBody>
          <a:bodyPr wrap="square" lIns="0" tIns="0" rIns="0" bIns="0" rtlCol="0" anchor="t">
            <a:normAutofit/>
          </a:bodyPr>
          <a:lstStyle/>
          <a:p>
            <a:pPr marL="0" indent="0" algn="l">
              <a:lnSpc>
                <a:spcPts val="840"/>
              </a:lnSpc>
              <a:buNone/>
            </a:pPr>
            <a:r>
              <a:rPr lang="en-US" sz="1600" b="1" kern="0" spc="154" dirty="0">
                <a:solidFill>
                  <a:srgbClr val="A8C9E8"/>
                </a:solidFill>
                <a:latin typeface="Instrument Sans" pitchFamily="34" charset="0"/>
                <a:ea typeface="Instrument Sans" pitchFamily="34" charset="-122"/>
                <a:cs typeface="Instrument Sans" pitchFamily="34" charset="-120"/>
              </a:rPr>
              <a:t>FOR OPTIMAL RESULTS</a:t>
            </a:r>
            <a:endParaRPr lang="en-US" sz="1600" dirty="0"/>
          </a:p>
        </p:txBody>
      </p:sp>
      <p:sp>
        <p:nvSpPr>
          <p:cNvPr id="7" name="Text 4"/>
          <p:cNvSpPr txBox="1"/>
          <p:nvPr/>
        </p:nvSpPr>
        <p:spPr>
          <a:xfrm>
            <a:off x="5739063" y="2550727"/>
            <a:ext cx="3121602" cy="1756545"/>
          </a:xfrm>
          <a:prstGeom prst="rect">
            <a:avLst/>
          </a:prstGeom>
          <a:noFill/>
          <a:ln/>
        </p:spPr>
        <p:txBody>
          <a:bodyPr wrap="square" lIns="0" tIns="0" rIns="0" bIns="0" rtlCol="0" anchor="t">
            <a:normAutofit/>
          </a:bodyPr>
          <a:lstStyle/>
          <a:p>
            <a:pPr marL="0" indent="0" algn="l">
              <a:lnSpc>
                <a:spcPts val="6992"/>
              </a:lnSpc>
              <a:buNone/>
            </a:pPr>
            <a:r>
              <a:rPr lang="en-US" sz="13800" kern="0" spc="-380" dirty="0">
                <a:solidFill>
                  <a:srgbClr val="FFFFFF"/>
                </a:solidFill>
                <a:latin typeface="Bookman Old Style" panose="02050604050505020204" pitchFamily="18" charset="0"/>
                <a:ea typeface="Newsreader" pitchFamily="34" charset="-122"/>
                <a:cs typeface="Newsreader" pitchFamily="34" charset="-120"/>
              </a:rPr>
              <a:t>4–6</a:t>
            </a:r>
            <a:endParaRPr lang="en-US" sz="13800" dirty="0">
              <a:latin typeface="Bookman Old Style" panose="02050604050505020204" pitchFamily="18" charset="0"/>
            </a:endParaRPr>
          </a:p>
        </p:txBody>
      </p:sp>
      <p:sp>
        <p:nvSpPr>
          <p:cNvPr id="8" name="Text 5"/>
          <p:cNvSpPr txBox="1"/>
          <p:nvPr/>
        </p:nvSpPr>
        <p:spPr>
          <a:xfrm>
            <a:off x="8860665" y="2277684"/>
            <a:ext cx="1287676" cy="824964"/>
          </a:xfrm>
          <a:prstGeom prst="rect">
            <a:avLst/>
          </a:prstGeom>
          <a:noFill/>
          <a:ln/>
        </p:spPr>
        <p:txBody>
          <a:bodyPr wrap="square" lIns="0" tIns="0" rIns="0" bIns="0" rtlCol="0" anchor="t">
            <a:normAutofit/>
          </a:bodyPr>
          <a:lstStyle/>
          <a:p>
            <a:pPr marL="0" indent="0" algn="l">
              <a:buNone/>
            </a:pPr>
            <a:r>
              <a:rPr lang="en-US" sz="2400" b="1" kern="0" spc="189" dirty="0">
                <a:solidFill>
                  <a:srgbClr val="72A7D7"/>
                </a:solidFill>
                <a:latin typeface="Instrument Sans" pitchFamily="34" charset="0"/>
                <a:ea typeface="Instrument Sans" pitchFamily="34" charset="-122"/>
                <a:cs typeface="Instrument Sans" pitchFamily="34" charset="-120"/>
              </a:rPr>
              <a:t>OUNCESA DAY</a:t>
            </a:r>
            <a:endParaRPr lang="en-US" sz="2400" dirty="0"/>
          </a:p>
        </p:txBody>
      </p:sp>
      <p:sp>
        <p:nvSpPr>
          <p:cNvPr id="9" name="Text 6"/>
          <p:cNvSpPr txBox="1"/>
          <p:nvPr/>
        </p:nvSpPr>
        <p:spPr>
          <a:xfrm>
            <a:off x="5784019" y="3670077"/>
            <a:ext cx="3999408" cy="273043"/>
          </a:xfrm>
          <a:prstGeom prst="rect">
            <a:avLst/>
          </a:prstGeom>
          <a:noFill/>
          <a:ln/>
        </p:spPr>
        <p:txBody>
          <a:bodyPr wrap="square" lIns="0" tIns="0" rIns="0" bIns="0" rtlCol="0" anchor="t">
            <a:normAutofit/>
          </a:bodyPr>
          <a:lstStyle/>
          <a:p>
            <a:pPr marL="0" indent="0" algn="l">
              <a:lnSpc>
                <a:spcPts val="1140"/>
              </a:lnSpc>
              <a:buNone/>
            </a:pPr>
            <a:r>
              <a:rPr lang="en-US" sz="2000" dirty="0">
                <a:solidFill>
                  <a:srgbClr val="D3E4F5"/>
                </a:solidFill>
                <a:latin typeface="Instrument Sans" pitchFamily="34" charset="0"/>
                <a:ea typeface="Instrument Sans" pitchFamily="34" charset="-122"/>
                <a:cs typeface="Instrument Sans" pitchFamily="34" charset="-120"/>
              </a:rPr>
              <a:t>Ages 12 to 182 ounces a day</a:t>
            </a:r>
            <a:endParaRPr lang="en-US" sz="2000" dirty="0"/>
          </a:p>
        </p:txBody>
      </p:sp>
      <p:sp>
        <p:nvSpPr>
          <p:cNvPr id="10" name="Text 7"/>
          <p:cNvSpPr txBox="1"/>
          <p:nvPr/>
        </p:nvSpPr>
        <p:spPr>
          <a:xfrm>
            <a:off x="5784019" y="4142724"/>
            <a:ext cx="3999408" cy="273043"/>
          </a:xfrm>
          <a:prstGeom prst="rect">
            <a:avLst/>
          </a:prstGeom>
          <a:noFill/>
          <a:ln/>
        </p:spPr>
        <p:txBody>
          <a:bodyPr wrap="square" lIns="0" tIns="0" rIns="0" bIns="0" rtlCol="0" anchor="t">
            <a:normAutofit/>
          </a:bodyPr>
          <a:lstStyle/>
          <a:p>
            <a:pPr marL="0" indent="0" algn="l">
              <a:lnSpc>
                <a:spcPts val="1140"/>
              </a:lnSpc>
              <a:buNone/>
            </a:pPr>
            <a:r>
              <a:rPr lang="en-US" sz="2000" dirty="0">
                <a:solidFill>
                  <a:srgbClr val="D3E4F5"/>
                </a:solidFill>
                <a:latin typeface="Instrument Sans" pitchFamily="34" charset="0"/>
                <a:ea typeface="Instrument Sans" pitchFamily="34" charset="-122"/>
                <a:cs typeface="Instrument Sans" pitchFamily="34" charset="-120"/>
              </a:rPr>
              <a:t>Servings per containerAbout 5</a:t>
            </a:r>
            <a:endParaRPr lang="en-US" sz="2000" dirty="0"/>
          </a:p>
        </p:txBody>
      </p:sp>
      <p:sp>
        <p:nvSpPr>
          <p:cNvPr id="11" name="Text 8"/>
          <p:cNvSpPr txBox="1"/>
          <p:nvPr/>
        </p:nvSpPr>
        <p:spPr>
          <a:xfrm>
            <a:off x="5784019" y="4480754"/>
            <a:ext cx="5113830" cy="391111"/>
          </a:xfrm>
          <a:prstGeom prst="rect">
            <a:avLst/>
          </a:prstGeom>
          <a:noFill/>
          <a:ln/>
        </p:spPr>
        <p:txBody>
          <a:bodyPr wrap="square" lIns="0" tIns="0" rIns="0" bIns="0" rtlCol="0" anchor="t">
            <a:normAutofit/>
          </a:bodyPr>
          <a:lstStyle/>
          <a:p>
            <a:pPr marL="0" indent="0" algn="l">
              <a:lnSpc>
                <a:spcPts val="900"/>
              </a:lnSpc>
              <a:buNone/>
            </a:pPr>
            <a:r>
              <a:rPr lang="en-US" sz="1600" dirty="0">
                <a:solidFill>
                  <a:srgbClr val="A8C9E8"/>
                </a:solidFill>
                <a:latin typeface="Instrument Sans" pitchFamily="34" charset="0"/>
                <a:ea typeface="Instrument Sans" pitchFamily="34" charset="-122"/>
                <a:cs typeface="Instrument Sans" pitchFamily="34" charset="-120"/>
              </a:rPr>
              <a:t>Serving size 6 oz · Ingredients: water, sodium chloride</a:t>
            </a:r>
            <a:endParaRPr lang="en-US" sz="1600" dirty="0"/>
          </a:p>
        </p:txBody>
      </p:sp>
      <p:pic>
        <p:nvPicPr>
          <p:cNvPr id="12" name="Picture 11">
            <a:extLst>
              <a:ext uri="{FF2B5EF4-FFF2-40B4-BE49-F238E27FC236}">
                <a16:creationId xmlns:a16="http://schemas.microsoft.com/office/drawing/2014/main" id="{0532E462-18AF-3D7D-53B6-B34C76BC8CB4}"/>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4">
    <p:bg>
      <p:bgPr>
        <a:solidFill>
          <a:srgbClr val="050B18"/>
        </a:solidFill>
        <a:effectLst/>
      </p:bgPr>
    </p:bg>
    <p:spTree>
      <p:nvGrpSpPr>
        <p:cNvPr id="1" name=""/>
        <p:cNvGrpSpPr/>
        <p:nvPr/>
      </p:nvGrpSpPr>
      <p:grpSpPr>
        <a:xfrm>
          <a:off x="0" y="0"/>
          <a:ext cx="0" cy="0"/>
          <a:chOff x="0" y="0"/>
          <a:chExt cx="0" cy="0"/>
        </a:xfrm>
      </p:grpSpPr>
      <p:pic>
        <p:nvPicPr>
          <p:cNvPr id="2" name="Image 0" descr="bgjpg/054.jpg"/>
          <p:cNvPicPr>
            <a:picLocks noChangeAspect="1"/>
          </p:cNvPicPr>
          <p:nvPr/>
        </p:nvPicPr>
        <p:blipFill>
          <a:blip r:embed="rId3"/>
          <a:srcRect l="2582" t="7431" r="3482"/>
          <a:stretch>
            <a:fillRect/>
          </a:stretch>
        </p:blipFill>
        <p:spPr>
          <a:xfrm>
            <a:off x="0" y="0"/>
            <a:ext cx="12192000" cy="6858000"/>
          </a:xfrm>
          <a:prstGeom prst="rect">
            <a:avLst/>
          </a:prstGeom>
        </p:spPr>
      </p:pic>
      <p:sp>
        <p:nvSpPr>
          <p:cNvPr id="3" name="Text 0"/>
          <p:cNvSpPr txBox="1"/>
          <p:nvPr/>
        </p:nvSpPr>
        <p:spPr>
          <a:xfrm>
            <a:off x="761981" y="624870"/>
            <a:ext cx="4704956" cy="448004"/>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WHAT THOSE BENEFITS ACTUALLY ARE</a:t>
            </a:r>
            <a:endParaRPr lang="en-US" sz="1600" dirty="0">
              <a:latin typeface="Graphik Light" panose="020B0403030202060203" pitchFamily="34" charset="0"/>
            </a:endParaRPr>
          </a:p>
        </p:txBody>
      </p:sp>
      <p:sp>
        <p:nvSpPr>
          <p:cNvPr id="4" name="Text 1"/>
          <p:cNvSpPr txBox="1"/>
          <p:nvPr/>
        </p:nvSpPr>
        <p:spPr>
          <a:xfrm>
            <a:off x="761828" y="903265"/>
            <a:ext cx="5334019" cy="1588958"/>
          </a:xfrm>
          <a:prstGeom prst="rect">
            <a:avLst/>
          </a:prstGeom>
          <a:noFill/>
          <a:ln/>
        </p:spPr>
        <p:txBody>
          <a:bodyPr wrap="square" lIns="0" tIns="0" rIns="0" bIns="0" rtlCol="0" anchor="t">
            <a:normAutofit lnSpcReduction="10000"/>
          </a:bodyPr>
          <a:lstStyle/>
          <a:p>
            <a:pPr marL="0" indent="0" algn="l">
              <a:buNone/>
            </a:pPr>
            <a:r>
              <a:rPr lang="en-US" sz="5400" kern="0" spc="-134" dirty="0">
                <a:solidFill>
                  <a:srgbClr val="FFFFFF"/>
                </a:solidFill>
                <a:latin typeface="Bookman Old Style" panose="02050604050505020204" pitchFamily="18" charset="0"/>
                <a:ea typeface="Newsreader" pitchFamily="34" charset="-122"/>
                <a:cs typeface="Newsreader" pitchFamily="34" charset="-120"/>
              </a:rPr>
              <a:t>One signal. </a:t>
            </a:r>
          </a:p>
          <a:p>
            <a:pPr marL="0" indent="0" algn="l">
              <a:buNone/>
            </a:pPr>
            <a:r>
              <a:rPr lang="en-US" sz="5400" kern="0" spc="-134" dirty="0">
                <a:solidFill>
                  <a:srgbClr val="72A7D7"/>
                </a:solidFill>
                <a:latin typeface="Bookman Old Style" panose="02050604050505020204" pitchFamily="18" charset="0"/>
                <a:ea typeface="Newsreader" pitchFamily="34" charset="-122"/>
                <a:cs typeface="Newsreader" pitchFamily="34" charset="-120"/>
              </a:rPr>
              <a:t>Every system.</a:t>
            </a:r>
            <a:r>
              <a:rPr lang="en-US" sz="5400" kern="0" spc="-134"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828" y="2644795"/>
            <a:ext cx="4214753" cy="784205"/>
          </a:xfrm>
          <a:prstGeom prst="rect">
            <a:avLst/>
          </a:prstGeom>
          <a:noFill/>
          <a:ln/>
        </p:spPr>
        <p:txBody>
          <a:bodyPr wrap="square" lIns="0" tIns="0" rIns="0" bIns="0" rtlCol="0" anchor="t">
            <a:no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The same molecules reach every major system at once, and speak to each one in the language it already knows.</a:t>
            </a:r>
            <a:endParaRPr lang="en-US" dirty="0">
              <a:latin typeface="Graphik Light" panose="020B0403030202060203" pitchFamily="34" charset="0"/>
            </a:endParaRPr>
          </a:p>
        </p:txBody>
      </p:sp>
      <p:pic>
        <p:nvPicPr>
          <p:cNvPr id="6" name="Picture 5">
            <a:extLst>
              <a:ext uri="{FF2B5EF4-FFF2-40B4-BE49-F238E27FC236}">
                <a16:creationId xmlns:a16="http://schemas.microsoft.com/office/drawing/2014/main" id="{20DAEC76-CD71-4B85-50FC-175CF5FC734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5">
    <p:bg>
      <p:bgPr>
        <a:solidFill>
          <a:srgbClr val="050B18"/>
        </a:solidFill>
        <a:effectLst/>
      </p:bgPr>
    </p:bg>
    <p:spTree>
      <p:nvGrpSpPr>
        <p:cNvPr id="1" name=""/>
        <p:cNvGrpSpPr/>
        <p:nvPr/>
      </p:nvGrpSpPr>
      <p:grpSpPr>
        <a:xfrm>
          <a:off x="0" y="0"/>
          <a:ext cx="0" cy="0"/>
          <a:chOff x="0" y="0"/>
          <a:chExt cx="0" cy="0"/>
        </a:xfrm>
      </p:grpSpPr>
      <p:pic>
        <p:nvPicPr>
          <p:cNvPr id="2" name="Image 0" descr="bgjpg/055.jpg"/>
          <p:cNvPicPr>
            <a:picLocks noChangeAspect="1"/>
          </p:cNvPicPr>
          <p:nvPr/>
        </p:nvPicPr>
        <p:blipFill>
          <a:blip r:embed="rId3"/>
          <a:srcRect l="4221" t="7824" r="3416" b="1048"/>
          <a:stretch>
            <a:fillRect/>
          </a:stretch>
        </p:blipFill>
        <p:spPr>
          <a:xfrm>
            <a:off x="-164892" y="0"/>
            <a:ext cx="12356891" cy="6858000"/>
          </a:xfrm>
          <a:prstGeom prst="rect">
            <a:avLst/>
          </a:prstGeom>
        </p:spPr>
      </p:pic>
      <p:sp>
        <p:nvSpPr>
          <p:cNvPr id="3" name="Text 0"/>
          <p:cNvSpPr txBox="1"/>
          <p:nvPr/>
        </p:nvSpPr>
        <p:spPr>
          <a:xfrm>
            <a:off x="3607632" y="556335"/>
            <a:ext cx="4976735" cy="379740"/>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ANSWER TO “WHAT DOES IT DO?”</a:t>
            </a:r>
            <a:endParaRPr lang="en-US" sz="1600" dirty="0">
              <a:latin typeface="Graphik Light" panose="020B0403030202060203" pitchFamily="34" charset="0"/>
            </a:endParaRPr>
          </a:p>
        </p:txBody>
      </p:sp>
      <p:sp>
        <p:nvSpPr>
          <p:cNvPr id="4" name="Text 1"/>
          <p:cNvSpPr txBox="1"/>
          <p:nvPr/>
        </p:nvSpPr>
        <p:spPr>
          <a:xfrm>
            <a:off x="-164892" y="1051974"/>
            <a:ext cx="12356892" cy="1428278"/>
          </a:xfrm>
          <a:prstGeom prst="rect">
            <a:avLst/>
          </a:prstGeom>
          <a:noFill/>
          <a:ln/>
        </p:spPr>
        <p:txBody>
          <a:bodyPr wrap="square" lIns="0" tIns="0" rIns="0" bIns="0" rtlCol="0" anchor="t">
            <a:normAutofit/>
          </a:bodyPr>
          <a:lstStyle/>
          <a:p>
            <a:pPr marL="0" indent="0" algn="ctr">
              <a:lnSpc>
                <a:spcPts val="3914"/>
              </a:lnSpc>
              <a:buNone/>
            </a:pPr>
            <a:r>
              <a:rPr lang="en-US" sz="4800" kern="0" spc="-122" dirty="0">
                <a:solidFill>
                  <a:srgbClr val="FFFFFF"/>
                </a:solidFill>
                <a:latin typeface="Bookman Old Style" panose="02050604050505020204" pitchFamily="18" charset="0"/>
                <a:ea typeface="Newsreader" pitchFamily="34" charset="-122"/>
                <a:cs typeface="Newsreader" pitchFamily="34" charset="-120"/>
              </a:rPr>
              <a:t>Six systems activated. </a:t>
            </a:r>
            <a:r>
              <a:rPr lang="en-US" sz="4800" kern="0" spc="-122" dirty="0">
                <a:solidFill>
                  <a:srgbClr val="FFE6A8"/>
                </a:solidFill>
                <a:latin typeface="Bookman Old Style" panose="02050604050505020204" pitchFamily="18" charset="0"/>
                <a:ea typeface="Newsreader" pitchFamily="34" charset="-122"/>
                <a:cs typeface="Newsreader" pitchFamily="34" charset="-120"/>
              </a:rPr>
              <a:t>One signal.</a:t>
            </a:r>
            <a:r>
              <a:rPr lang="en-US" sz="4800" kern="0" spc="-122"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sp>
        <p:nvSpPr>
          <p:cNvPr id="5" name="Text 2"/>
          <p:cNvSpPr txBox="1"/>
          <p:nvPr/>
        </p:nvSpPr>
        <p:spPr>
          <a:xfrm>
            <a:off x="5726244" y="1953695"/>
            <a:ext cx="6139936" cy="678637"/>
          </a:xfrm>
          <a:prstGeom prst="rect">
            <a:avLst/>
          </a:prstGeom>
          <a:noFill/>
          <a:ln/>
        </p:spPr>
        <p:txBody>
          <a:bodyPr wrap="square" lIns="0" tIns="0" rIns="0" bIns="0" rtlCol="0" anchor="t">
            <a:normAutofit/>
          </a:bodyPr>
          <a:lstStyle/>
          <a:p>
            <a:pPr marL="0" indent="0">
              <a:lnSpc>
                <a:spcPct val="110000"/>
              </a:lnSpc>
              <a:buNone/>
            </a:pPr>
            <a:r>
              <a:rPr lang="en-US" sz="1400" dirty="0">
                <a:solidFill>
                  <a:srgbClr val="C8DEF6"/>
                </a:solidFill>
                <a:latin typeface="Graphik Light" panose="020B0403030202060203" pitchFamily="34" charset="0"/>
                <a:ea typeface="Instrument Sans" pitchFamily="34" charset="-122"/>
                <a:cs typeface="Instrument Sans" pitchFamily="34" charset="-120"/>
              </a:rPr>
              <a:t>One product. One activation. Six of the body’s fundamental systems responding at the same time — each one measured, each one published.</a:t>
            </a:r>
            <a:endParaRPr lang="en-US" sz="1400" dirty="0">
              <a:latin typeface="Graphik Light" panose="020B0403030202060203" pitchFamily="34" charset="0"/>
            </a:endParaRPr>
          </a:p>
        </p:txBody>
      </p:sp>
      <p:sp>
        <p:nvSpPr>
          <p:cNvPr id="6" name="Text 3"/>
          <p:cNvSpPr txBox="1"/>
          <p:nvPr/>
        </p:nvSpPr>
        <p:spPr>
          <a:xfrm>
            <a:off x="5959624" y="3174028"/>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5AA8F5"/>
                </a:solidFill>
                <a:latin typeface="Instrument Sans" pitchFamily="34" charset="0"/>
                <a:ea typeface="Instrument Sans" pitchFamily="34" charset="-122"/>
                <a:cs typeface="Instrument Sans" pitchFamily="34" charset="-120"/>
              </a:rPr>
              <a:t>01</a:t>
            </a:r>
            <a:endParaRPr lang="en-US" sz="582" dirty="0"/>
          </a:p>
        </p:txBody>
      </p:sp>
      <p:sp>
        <p:nvSpPr>
          <p:cNvPr id="7" name="Text 4"/>
          <p:cNvSpPr txBox="1"/>
          <p:nvPr/>
        </p:nvSpPr>
        <p:spPr>
          <a:xfrm>
            <a:off x="5959624" y="3317197"/>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IMMUNE FUNCTION</a:t>
            </a:r>
            <a:endParaRPr lang="en-US" sz="582" dirty="0"/>
          </a:p>
        </p:txBody>
      </p:sp>
      <p:sp>
        <p:nvSpPr>
          <p:cNvPr id="8" name="Text 5"/>
          <p:cNvSpPr txBox="1"/>
          <p:nvPr/>
        </p:nvSpPr>
        <p:spPr>
          <a:xfrm>
            <a:off x="5959624" y="3474157"/>
            <a:ext cx="1719616" cy="456593"/>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Your body’s own protection, working many times harder.</a:t>
            </a:r>
            <a:endParaRPr lang="en-US" sz="1067" dirty="0"/>
          </a:p>
        </p:txBody>
      </p:sp>
      <p:sp>
        <p:nvSpPr>
          <p:cNvPr id="9" name="Text 6"/>
          <p:cNvSpPr txBox="1"/>
          <p:nvPr/>
        </p:nvSpPr>
        <p:spPr>
          <a:xfrm>
            <a:off x="5959624" y="3879158"/>
            <a:ext cx="1719616" cy="224725"/>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Aspen Lab Study 2026 · 16-week clinical</a:t>
            </a:r>
            <a:endParaRPr lang="en-US" sz="534" dirty="0"/>
          </a:p>
        </p:txBody>
      </p:sp>
      <p:sp>
        <p:nvSpPr>
          <p:cNvPr id="10" name="Text 7"/>
          <p:cNvSpPr txBox="1"/>
          <p:nvPr/>
        </p:nvSpPr>
        <p:spPr>
          <a:xfrm>
            <a:off x="7857036" y="3174028"/>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3FC9A4"/>
                </a:solidFill>
                <a:latin typeface="Instrument Sans" pitchFamily="34" charset="0"/>
                <a:ea typeface="Instrument Sans" pitchFamily="34" charset="-122"/>
                <a:cs typeface="Instrument Sans" pitchFamily="34" charset="-120"/>
              </a:rPr>
              <a:t>02</a:t>
            </a:r>
            <a:endParaRPr lang="en-US" sz="582" dirty="0"/>
          </a:p>
        </p:txBody>
      </p:sp>
      <p:sp>
        <p:nvSpPr>
          <p:cNvPr id="11" name="Text 8"/>
          <p:cNvSpPr txBox="1"/>
          <p:nvPr/>
        </p:nvSpPr>
        <p:spPr>
          <a:xfrm>
            <a:off x="7857036" y="3317197"/>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INFLAMMATORY RESPONSE</a:t>
            </a:r>
            <a:endParaRPr lang="en-US" sz="582" dirty="0"/>
          </a:p>
        </p:txBody>
      </p:sp>
      <p:sp>
        <p:nvSpPr>
          <p:cNvPr id="12" name="Text 9"/>
          <p:cNvSpPr txBox="1"/>
          <p:nvPr/>
        </p:nvSpPr>
        <p:spPr>
          <a:xfrm>
            <a:off x="7857036" y="3474157"/>
            <a:ext cx="1719616" cy="456593"/>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Less everyday inflammation, measured.</a:t>
            </a:r>
            <a:endParaRPr lang="en-US" sz="1067" dirty="0"/>
          </a:p>
        </p:txBody>
      </p:sp>
      <p:sp>
        <p:nvSpPr>
          <p:cNvPr id="13" name="Text 10"/>
          <p:cNvSpPr txBox="1"/>
          <p:nvPr/>
        </p:nvSpPr>
        <p:spPr>
          <a:xfrm>
            <a:off x="7857036" y="3879158"/>
            <a:ext cx="1719616" cy="224725"/>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Aspen Lab Study 2026 · IL-1β reduced</a:t>
            </a:r>
            <a:endParaRPr lang="en-US" sz="534" dirty="0"/>
          </a:p>
        </p:txBody>
      </p:sp>
      <p:sp>
        <p:nvSpPr>
          <p:cNvPr id="14" name="Text 11"/>
          <p:cNvSpPr txBox="1"/>
          <p:nvPr/>
        </p:nvSpPr>
        <p:spPr>
          <a:xfrm>
            <a:off x="9754448" y="3174028"/>
            <a:ext cx="17197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7C9FF0"/>
                </a:solidFill>
                <a:latin typeface="Instrument Sans" pitchFamily="34" charset="0"/>
                <a:ea typeface="Instrument Sans" pitchFamily="34" charset="-122"/>
                <a:cs typeface="Instrument Sans" pitchFamily="34" charset="-120"/>
              </a:rPr>
              <a:t>03</a:t>
            </a:r>
            <a:endParaRPr lang="en-US" sz="582" dirty="0"/>
          </a:p>
        </p:txBody>
      </p:sp>
      <p:sp>
        <p:nvSpPr>
          <p:cNvPr id="15" name="Text 12"/>
          <p:cNvSpPr txBox="1"/>
          <p:nvPr/>
        </p:nvSpPr>
        <p:spPr>
          <a:xfrm>
            <a:off x="9754448" y="3317197"/>
            <a:ext cx="17197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CELLULAR REPAIR</a:t>
            </a:r>
            <a:endParaRPr lang="en-US" sz="582" dirty="0"/>
          </a:p>
        </p:txBody>
      </p:sp>
      <p:sp>
        <p:nvSpPr>
          <p:cNvPr id="16" name="Text 13"/>
          <p:cNvSpPr txBox="1"/>
          <p:nvPr/>
        </p:nvSpPr>
        <p:spPr>
          <a:xfrm>
            <a:off x="9754448" y="3474157"/>
            <a:ext cx="1719716" cy="621391"/>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The body’s repair instructions, turned up 20–31%.</a:t>
            </a:r>
            <a:endParaRPr lang="en-US" sz="1067" dirty="0"/>
          </a:p>
        </p:txBody>
      </p:sp>
      <p:sp>
        <p:nvSpPr>
          <p:cNvPr id="17" name="Text 14"/>
          <p:cNvSpPr txBox="1"/>
          <p:nvPr/>
        </p:nvSpPr>
        <p:spPr>
          <a:xfrm>
            <a:off x="9754448" y="4043956"/>
            <a:ext cx="1719716" cy="224725"/>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Tauret Labs 2017 · 5 cellular signal genes</a:t>
            </a:r>
            <a:endParaRPr lang="en-US" sz="534" dirty="0"/>
          </a:p>
        </p:txBody>
      </p:sp>
      <p:sp>
        <p:nvSpPr>
          <p:cNvPr id="18" name="Text 15"/>
          <p:cNvSpPr txBox="1"/>
          <p:nvPr/>
        </p:nvSpPr>
        <p:spPr>
          <a:xfrm>
            <a:off x="5959624" y="4466915"/>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E0B45C"/>
                </a:solidFill>
                <a:latin typeface="Instrument Sans" pitchFamily="34" charset="0"/>
                <a:ea typeface="Instrument Sans" pitchFamily="34" charset="-122"/>
                <a:cs typeface="Instrument Sans" pitchFamily="34" charset="-120"/>
              </a:rPr>
              <a:t>04</a:t>
            </a:r>
            <a:endParaRPr lang="en-US" sz="582" dirty="0"/>
          </a:p>
        </p:txBody>
      </p:sp>
      <p:sp>
        <p:nvSpPr>
          <p:cNvPr id="19" name="Text 16"/>
          <p:cNvSpPr txBox="1"/>
          <p:nvPr/>
        </p:nvSpPr>
        <p:spPr>
          <a:xfrm>
            <a:off x="5959624" y="4610084"/>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CELLULAR ENERGY</a:t>
            </a:r>
            <a:endParaRPr lang="en-US" sz="582" dirty="0"/>
          </a:p>
        </p:txBody>
      </p:sp>
      <p:sp>
        <p:nvSpPr>
          <p:cNvPr id="20" name="Text 17"/>
          <p:cNvSpPr txBox="1"/>
          <p:nvPr/>
        </p:nvSpPr>
        <p:spPr>
          <a:xfrm>
            <a:off x="5959624" y="4767044"/>
            <a:ext cx="1719616" cy="456593"/>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43 metabolic processes, shifted in 7 days.</a:t>
            </a:r>
            <a:endParaRPr lang="en-US" sz="1067" dirty="0"/>
          </a:p>
        </p:txBody>
      </p:sp>
      <p:sp>
        <p:nvSpPr>
          <p:cNvPr id="21" name="Text 18"/>
          <p:cNvSpPr txBox="1"/>
          <p:nvPr/>
        </p:nvSpPr>
        <p:spPr>
          <a:xfrm>
            <a:off x="5959624" y="5172045"/>
            <a:ext cx="1719616" cy="224725"/>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FASEB Supplement 2012 · 7-day crossover</a:t>
            </a:r>
            <a:endParaRPr lang="en-US" sz="534" dirty="0"/>
          </a:p>
        </p:txBody>
      </p:sp>
      <p:sp>
        <p:nvSpPr>
          <p:cNvPr id="22" name="Text 19"/>
          <p:cNvSpPr txBox="1"/>
          <p:nvPr/>
        </p:nvSpPr>
        <p:spPr>
          <a:xfrm>
            <a:off x="7857036" y="4466915"/>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E0708F"/>
                </a:solidFill>
                <a:latin typeface="Instrument Sans" pitchFamily="34" charset="0"/>
                <a:ea typeface="Instrument Sans" pitchFamily="34" charset="-122"/>
                <a:cs typeface="Instrument Sans" pitchFamily="34" charset="-120"/>
              </a:rPr>
              <a:t>05</a:t>
            </a:r>
            <a:endParaRPr lang="en-US" sz="582" dirty="0"/>
          </a:p>
        </p:txBody>
      </p:sp>
      <p:sp>
        <p:nvSpPr>
          <p:cNvPr id="23" name="Text 20"/>
          <p:cNvSpPr txBox="1"/>
          <p:nvPr/>
        </p:nvSpPr>
        <p:spPr>
          <a:xfrm>
            <a:off x="7857036" y="4610084"/>
            <a:ext cx="17196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CARDIOVASCULAR HEALTH</a:t>
            </a:r>
            <a:endParaRPr lang="en-US" sz="582" dirty="0"/>
          </a:p>
        </p:txBody>
      </p:sp>
      <p:sp>
        <p:nvSpPr>
          <p:cNvPr id="24" name="Text 21"/>
          <p:cNvSpPr txBox="1"/>
          <p:nvPr/>
        </p:nvSpPr>
        <p:spPr>
          <a:xfrm>
            <a:off x="7857036" y="4767044"/>
            <a:ext cx="1719616" cy="456593"/>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The dangerous kind of cholesterol, down 6.3%.</a:t>
            </a:r>
            <a:endParaRPr lang="en-US" sz="1067" dirty="0"/>
          </a:p>
        </p:txBody>
      </p:sp>
      <p:sp>
        <p:nvSpPr>
          <p:cNvPr id="25" name="Text 22"/>
          <p:cNvSpPr txBox="1"/>
          <p:nvPr/>
        </p:nvSpPr>
        <p:spPr>
          <a:xfrm>
            <a:off x="7857036" y="5172045"/>
            <a:ext cx="1719616" cy="224725"/>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Appalachian State 2014 · 12 weeks, n=106</a:t>
            </a:r>
            <a:endParaRPr lang="en-US" sz="534" dirty="0"/>
          </a:p>
        </p:txBody>
      </p:sp>
      <p:sp>
        <p:nvSpPr>
          <p:cNvPr id="26" name="Text 23"/>
          <p:cNvSpPr txBox="1"/>
          <p:nvPr/>
        </p:nvSpPr>
        <p:spPr>
          <a:xfrm>
            <a:off x="9754448" y="4466915"/>
            <a:ext cx="1719716" cy="222244"/>
          </a:xfrm>
          <a:prstGeom prst="rect">
            <a:avLst/>
          </a:prstGeom>
          <a:noFill/>
          <a:ln/>
        </p:spPr>
        <p:txBody>
          <a:bodyPr wrap="square" lIns="0" tIns="0" rIns="0" bIns="0" rtlCol="0" anchor="t">
            <a:normAutofit/>
          </a:bodyPr>
          <a:lstStyle/>
          <a:p>
            <a:pPr marL="0" indent="0" algn="l">
              <a:lnSpc>
                <a:spcPts val="720"/>
              </a:lnSpc>
              <a:buNone/>
            </a:pPr>
            <a:r>
              <a:rPr lang="en-US" sz="582" b="1" kern="0" spc="132" dirty="0">
                <a:solidFill>
                  <a:srgbClr val="8FC4F0"/>
                </a:solidFill>
                <a:latin typeface="Instrument Sans" pitchFamily="34" charset="0"/>
                <a:ea typeface="Instrument Sans" pitchFamily="34" charset="-122"/>
                <a:cs typeface="Instrument Sans" pitchFamily="34" charset="-120"/>
              </a:rPr>
              <a:t>06</a:t>
            </a:r>
            <a:endParaRPr lang="en-US" sz="582" dirty="0"/>
          </a:p>
        </p:txBody>
      </p:sp>
      <p:sp>
        <p:nvSpPr>
          <p:cNvPr id="27" name="Text 24"/>
          <p:cNvSpPr txBox="1"/>
          <p:nvPr/>
        </p:nvSpPr>
        <p:spPr>
          <a:xfrm>
            <a:off x="9754448" y="4610084"/>
            <a:ext cx="1719716" cy="222244"/>
          </a:xfrm>
          <a:prstGeom prst="rect">
            <a:avLst/>
          </a:prstGeom>
          <a:noFill/>
          <a:ln/>
        </p:spPr>
        <p:txBody>
          <a:bodyPr wrap="square" lIns="0" tIns="0" rIns="0" bIns="0" rtlCol="0" anchor="t">
            <a:normAutofit/>
          </a:bodyPr>
          <a:lstStyle/>
          <a:p>
            <a:pPr marL="0" indent="0" algn="l">
              <a:lnSpc>
                <a:spcPts val="720"/>
              </a:lnSpc>
              <a:buNone/>
            </a:pPr>
            <a:r>
              <a:rPr lang="en-US" sz="582" b="1" kern="0" spc="96" dirty="0">
                <a:solidFill>
                  <a:srgbClr val="A8C9E8"/>
                </a:solidFill>
                <a:latin typeface="Instrument Sans" pitchFamily="34" charset="0"/>
                <a:ea typeface="Instrument Sans" pitchFamily="34" charset="-122"/>
                <a:cs typeface="Instrument Sans" pitchFamily="34" charset="-120"/>
              </a:rPr>
              <a:t>RECOVERY</a:t>
            </a:r>
            <a:endParaRPr lang="en-US" sz="582" dirty="0"/>
          </a:p>
        </p:txBody>
      </p:sp>
      <p:sp>
        <p:nvSpPr>
          <p:cNvPr id="28" name="Text 25"/>
          <p:cNvSpPr txBox="1"/>
          <p:nvPr/>
        </p:nvSpPr>
        <p:spPr>
          <a:xfrm>
            <a:off x="9754448" y="4767044"/>
            <a:ext cx="1719716" cy="456593"/>
          </a:xfrm>
          <a:prstGeom prst="rect">
            <a:avLst/>
          </a:prstGeom>
          <a:noFill/>
          <a:ln/>
        </p:spPr>
        <p:txBody>
          <a:bodyPr wrap="square" lIns="0" tIns="0" rIns="0" bIns="0" rtlCol="0" anchor="t">
            <a:normAutofit/>
          </a:bodyPr>
          <a:lstStyle/>
          <a:p>
            <a:pPr marL="0" indent="0" algn="l">
              <a:lnSpc>
                <a:spcPts val="1298"/>
              </a:lnSpc>
              <a:buNone/>
            </a:pPr>
            <a:r>
              <a:rPr lang="en-US" sz="1067" kern="0" spc="-18" dirty="0">
                <a:solidFill>
                  <a:srgbClr val="FFFFFF"/>
                </a:solidFill>
                <a:latin typeface="Newsreader" pitchFamily="34" charset="0"/>
                <a:ea typeface="Newsreader" pitchFamily="34" charset="-122"/>
                <a:cs typeface="Newsreader" pitchFamily="34" charset="-120"/>
              </a:rPr>
              <a:t>You don’t feel enzyme efficiency. You feel this.</a:t>
            </a:r>
            <a:endParaRPr lang="en-US" sz="1067" dirty="0"/>
          </a:p>
        </p:txBody>
      </p:sp>
      <p:sp>
        <p:nvSpPr>
          <p:cNvPr id="29" name="Text 26"/>
          <p:cNvSpPr txBox="1"/>
          <p:nvPr/>
        </p:nvSpPr>
        <p:spPr>
          <a:xfrm>
            <a:off x="9754448" y="5172045"/>
            <a:ext cx="1719716" cy="322453"/>
          </a:xfrm>
          <a:prstGeom prst="rect">
            <a:avLst/>
          </a:prstGeom>
          <a:noFill/>
          <a:ln/>
        </p:spPr>
        <p:txBody>
          <a:bodyPr wrap="square" lIns="0" tIns="0" rIns="0" bIns="0" rtlCol="0" anchor="t">
            <a:normAutofit/>
          </a:bodyPr>
          <a:lstStyle/>
          <a:p>
            <a:pPr marL="0" indent="0" algn="l">
              <a:lnSpc>
                <a:spcPts val="770"/>
              </a:lnSpc>
              <a:buNone/>
            </a:pPr>
            <a:r>
              <a:rPr lang="en-US" sz="534" kern="0" spc="17" dirty="0">
                <a:solidFill>
                  <a:srgbClr val="96B6D8"/>
                </a:solidFill>
                <a:latin typeface="Instrument Sans" pitchFamily="34" charset="0"/>
                <a:ea typeface="Instrument Sans" pitchFamily="34" charset="-122"/>
                <a:cs typeface="Instrument Sans" pitchFamily="34" charset="-120"/>
              </a:rPr>
              <a:t>Aspen Lab 2026 · the visible sum of the other five</a:t>
            </a:r>
            <a:endParaRPr lang="en-US" sz="534" dirty="0"/>
          </a:p>
        </p:txBody>
      </p:sp>
      <p:pic>
        <p:nvPicPr>
          <p:cNvPr id="30" name="Picture 29">
            <a:extLst>
              <a:ext uri="{FF2B5EF4-FFF2-40B4-BE49-F238E27FC236}">
                <a16:creationId xmlns:a16="http://schemas.microsoft.com/office/drawing/2014/main" id="{BB6896B0-6905-BFC5-82EF-42540542AB8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6">
    <p:bg>
      <p:bgPr>
        <a:solidFill>
          <a:srgbClr val="050B18"/>
        </a:solidFill>
        <a:effectLst/>
      </p:bgPr>
    </p:bg>
    <p:spTree>
      <p:nvGrpSpPr>
        <p:cNvPr id="1" name=""/>
        <p:cNvGrpSpPr/>
        <p:nvPr/>
      </p:nvGrpSpPr>
      <p:grpSpPr>
        <a:xfrm>
          <a:off x="0" y="0"/>
          <a:ext cx="0" cy="0"/>
          <a:chOff x="0" y="0"/>
          <a:chExt cx="0" cy="0"/>
        </a:xfrm>
      </p:grpSpPr>
      <p:pic>
        <p:nvPicPr>
          <p:cNvPr id="2" name="Image 0" descr="bgjpg/056.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56722" y="1549163"/>
            <a:ext cx="642028" cy="233654"/>
          </a:xfrm>
          <a:prstGeom prst="rect">
            <a:avLst/>
          </a:prstGeom>
          <a:noFill/>
          <a:ln/>
        </p:spPr>
        <p:txBody>
          <a:bodyPr wrap="square" lIns="0" tIns="0" rIns="0" bIns="0" rtlCol="0" anchor="t">
            <a:normAutofit/>
          </a:bodyPr>
          <a:lstStyle/>
          <a:p>
            <a:pPr marL="0" indent="0" algn="l">
              <a:lnSpc>
                <a:spcPts val="840"/>
              </a:lnSpc>
              <a:buNone/>
            </a:pPr>
            <a:r>
              <a:rPr lang="en-US" sz="679" b="1" kern="0" spc="196" dirty="0">
                <a:solidFill>
                  <a:srgbClr val="72A7D7"/>
                </a:solidFill>
                <a:latin typeface="Instrument Sans" pitchFamily="34" charset="0"/>
                <a:ea typeface="Instrument Sans" pitchFamily="34" charset="-122"/>
                <a:cs typeface="Instrument Sans" pitchFamily="34" charset="-120"/>
              </a:rPr>
              <a:t>THIS IS</a:t>
            </a:r>
            <a:endParaRPr lang="en-US" sz="679" dirty="0"/>
          </a:p>
        </p:txBody>
      </p:sp>
      <p:sp>
        <p:nvSpPr>
          <p:cNvPr id="4" name="Text 1"/>
          <p:cNvSpPr txBox="1"/>
          <p:nvPr/>
        </p:nvSpPr>
        <p:spPr>
          <a:xfrm>
            <a:off x="761981" y="1346702"/>
            <a:ext cx="11429714" cy="2423080"/>
          </a:xfrm>
          <a:prstGeom prst="rect">
            <a:avLst/>
          </a:prstGeom>
          <a:noFill/>
          <a:ln/>
        </p:spPr>
        <p:txBody>
          <a:bodyPr wrap="square" lIns="0" tIns="0" rIns="0" bIns="0" rtlCol="0" anchor="t">
            <a:normAutofit fontScale="92500"/>
          </a:bodyPr>
          <a:lstStyle/>
          <a:p>
            <a:pPr marL="0" indent="0" algn="l">
              <a:lnSpc>
                <a:spcPts val="9540"/>
              </a:lnSpc>
              <a:buNone/>
            </a:pPr>
            <a:r>
              <a:rPr lang="en-US" sz="10282" kern="0" spc="-445" dirty="0">
                <a:solidFill>
                  <a:srgbClr val="FFFFFF"/>
                </a:solidFill>
                <a:latin typeface="Bookman Old Style" panose="02050604050505020204" pitchFamily="18" charset="0"/>
                <a:ea typeface="Newsreader" pitchFamily="34" charset="-122"/>
                <a:cs typeface="Newsreader" pitchFamily="34" charset="-120"/>
              </a:rPr>
              <a:t>Cellular Intelligence </a:t>
            </a:r>
            <a:endParaRPr lang="en-US" sz="10282" dirty="0">
              <a:latin typeface="Bookman Old Style" panose="02050604050505020204" pitchFamily="18" charset="0"/>
            </a:endParaRPr>
          </a:p>
        </p:txBody>
      </p:sp>
      <p:sp>
        <p:nvSpPr>
          <p:cNvPr id="5" name="Text 2"/>
          <p:cNvSpPr txBox="1"/>
          <p:nvPr/>
        </p:nvSpPr>
        <p:spPr>
          <a:xfrm>
            <a:off x="761981" y="2517851"/>
            <a:ext cx="7596752" cy="2423080"/>
          </a:xfrm>
          <a:prstGeom prst="rect">
            <a:avLst/>
          </a:prstGeom>
          <a:noFill/>
          <a:ln/>
        </p:spPr>
        <p:txBody>
          <a:bodyPr wrap="square" lIns="0" tIns="0" rIns="0" bIns="0" rtlCol="0" anchor="t">
            <a:normAutofit/>
          </a:bodyPr>
          <a:lstStyle/>
          <a:p>
            <a:pPr marL="0" indent="0" algn="l">
              <a:lnSpc>
                <a:spcPts val="9540"/>
              </a:lnSpc>
              <a:buNone/>
            </a:pPr>
            <a:r>
              <a:rPr lang="en-US" sz="10282" kern="0" spc="-445" dirty="0">
                <a:solidFill>
                  <a:srgbClr val="A8C9E8"/>
                </a:solidFill>
                <a:latin typeface="Bookman Old Style" panose="02050604050505020204" pitchFamily="18" charset="0"/>
                <a:ea typeface="Newsreader" pitchFamily="34" charset="-122"/>
                <a:cs typeface="Newsreader" pitchFamily="34" charset="-120"/>
              </a:rPr>
              <a:t>Activated.</a:t>
            </a:r>
            <a:endParaRPr lang="en-US" sz="10282" dirty="0">
              <a:latin typeface="Bookman Old Style" panose="02050604050505020204" pitchFamily="18" charset="0"/>
            </a:endParaRPr>
          </a:p>
        </p:txBody>
      </p:sp>
      <p:sp>
        <p:nvSpPr>
          <p:cNvPr id="6" name="Text 3"/>
          <p:cNvSpPr txBox="1"/>
          <p:nvPr/>
        </p:nvSpPr>
        <p:spPr>
          <a:xfrm>
            <a:off x="756722" y="3729391"/>
            <a:ext cx="6138753" cy="808724"/>
          </a:xfrm>
          <a:prstGeom prst="rect">
            <a:avLst/>
          </a:prstGeom>
          <a:noFill/>
          <a:ln/>
        </p:spPr>
        <p:txBody>
          <a:bodyPr wrap="square" lIns="0" tIns="0" rIns="0" bIns="0" rtlCol="0" anchor="t">
            <a:normAutofit/>
          </a:bodyPr>
          <a:lstStyle/>
          <a:p>
            <a:pPr marL="0" indent="0" algn="l">
              <a:lnSpc>
                <a:spcPts val="2558"/>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A category with no competitor. </a:t>
            </a:r>
          </a:p>
          <a:p>
            <a:pPr marL="0" indent="0" algn="l">
              <a:lnSpc>
                <a:spcPts val="2558"/>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And no one else standing in it.</a:t>
            </a:r>
            <a:endParaRPr lang="en-US" sz="2000" dirty="0">
              <a:latin typeface="Graphik Light" panose="020B0403030202060203" pitchFamily="34" charset="0"/>
            </a:endParaRPr>
          </a:p>
        </p:txBody>
      </p:sp>
      <p:pic>
        <p:nvPicPr>
          <p:cNvPr id="7" name="Picture 6">
            <a:extLst>
              <a:ext uri="{FF2B5EF4-FFF2-40B4-BE49-F238E27FC236}">
                <a16:creationId xmlns:a16="http://schemas.microsoft.com/office/drawing/2014/main" id="{83E663EB-F973-21F4-95A3-63FF63228C0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7">
    <p:bg>
      <p:bgPr>
        <a:solidFill>
          <a:srgbClr val="050B18"/>
        </a:solidFill>
        <a:effectLst/>
      </p:bgPr>
    </p:bg>
    <p:spTree>
      <p:nvGrpSpPr>
        <p:cNvPr id="1" name=""/>
        <p:cNvGrpSpPr/>
        <p:nvPr/>
      </p:nvGrpSpPr>
      <p:grpSpPr>
        <a:xfrm>
          <a:off x="0" y="0"/>
          <a:ext cx="0" cy="0"/>
          <a:chOff x="0" y="0"/>
          <a:chExt cx="0" cy="0"/>
        </a:xfrm>
      </p:grpSpPr>
      <p:pic>
        <p:nvPicPr>
          <p:cNvPr id="2" name="Image 0" descr="bgjpg/057.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61980" y="956359"/>
            <a:ext cx="2565835" cy="472978"/>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ORCHESTRA</a:t>
            </a:r>
            <a:endParaRPr lang="en-US" sz="1600" dirty="0">
              <a:latin typeface="Graphik Light" panose="020B0403030202060203" pitchFamily="34" charset="0"/>
            </a:endParaRPr>
          </a:p>
        </p:txBody>
      </p:sp>
      <p:sp>
        <p:nvSpPr>
          <p:cNvPr id="4" name="Text 1"/>
          <p:cNvSpPr txBox="1"/>
          <p:nvPr/>
        </p:nvSpPr>
        <p:spPr>
          <a:xfrm>
            <a:off x="761979" y="1355518"/>
            <a:ext cx="7572551" cy="1344103"/>
          </a:xfrm>
          <a:prstGeom prst="rect">
            <a:avLst/>
          </a:prstGeom>
          <a:noFill/>
          <a:ln/>
        </p:spPr>
        <p:txBody>
          <a:bodyPr wrap="square" lIns="0" tIns="0" rIns="0" bIns="0" rtlCol="0" anchor="t">
            <a:noAutofit/>
          </a:bodyPr>
          <a:lstStyle/>
          <a:p>
            <a:pPr marL="0" indent="0" algn="l">
              <a:buNone/>
            </a:pPr>
            <a:r>
              <a:rPr lang="en-US" sz="5400" kern="0" spc="-115" dirty="0">
                <a:solidFill>
                  <a:srgbClr val="FFFFFF"/>
                </a:solidFill>
                <a:latin typeface="Bookman Old Style" panose="02050604050505020204" pitchFamily="18" charset="0"/>
                <a:ea typeface="Newsreader" pitchFamily="34" charset="-122"/>
                <a:cs typeface="Newsreader" pitchFamily="34" charset="-120"/>
              </a:rPr>
              <a:t>An orchestra with no conductor is just </a:t>
            </a:r>
            <a:r>
              <a:rPr lang="en-US" sz="5400" kern="0" spc="-115" dirty="0">
                <a:solidFill>
                  <a:srgbClr val="72A7D7"/>
                </a:solidFill>
                <a:latin typeface="Bookman Old Style" panose="02050604050505020204" pitchFamily="18" charset="0"/>
                <a:ea typeface="Newsreader" pitchFamily="34" charset="-122"/>
                <a:cs typeface="Newsreader" pitchFamily="34" charset="-120"/>
              </a:rPr>
              <a:t>noise.</a:t>
            </a:r>
            <a:r>
              <a:rPr lang="en-US" sz="5400" kern="0" spc="-115"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979" y="3146556"/>
            <a:ext cx="5129155" cy="1458193"/>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Your body is that orchestra. The training, the food, every supplement in your routine. All of it talent, with no one to lead it.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BE69D012-22E0-AAD3-7178-CE57B0473F50}"/>
              </a:ext>
            </a:extLst>
          </p:cNvPr>
          <p:cNvPicPr>
            <a:picLocks noChangeAspect="1"/>
          </p:cNvPicPr>
          <p:nvPr/>
        </p:nvPicPr>
        <p:blipFill>
          <a:blip r:embed="rId4"/>
          <a:stretch>
            <a:fillRect/>
          </a:stretch>
        </p:blipFill>
        <p:spPr>
          <a:xfrm>
            <a:off x="10753882" y="6355271"/>
            <a:ext cx="1112297" cy="294711"/>
          </a:xfrm>
          <a:prstGeom prst="rect">
            <a:avLst/>
          </a:prstGeom>
        </p:spPr>
      </p:pic>
      <p:sp>
        <p:nvSpPr>
          <p:cNvPr id="7" name="Oval 6">
            <a:extLst>
              <a:ext uri="{FF2B5EF4-FFF2-40B4-BE49-F238E27FC236}">
                <a16:creationId xmlns:a16="http://schemas.microsoft.com/office/drawing/2014/main" id="{A5C6A6F1-2CD2-0AE1-B631-A5F330A721BD}"/>
              </a:ext>
            </a:extLst>
          </p:cNvPr>
          <p:cNvSpPr/>
          <p:nvPr/>
        </p:nvSpPr>
        <p:spPr>
          <a:xfrm>
            <a:off x="7689955" y="5051685"/>
            <a:ext cx="524656" cy="599607"/>
          </a:xfrm>
          <a:prstGeom prst="ellipse">
            <a:avLst/>
          </a:prstGeom>
          <a:solidFill>
            <a:schemeClr val="accent4"/>
          </a:solidFill>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8">
    <p:bg>
      <p:bgPr>
        <a:solidFill>
          <a:srgbClr val="050B18"/>
        </a:solidFill>
        <a:effectLst/>
      </p:bgPr>
    </p:bg>
    <p:spTree>
      <p:nvGrpSpPr>
        <p:cNvPr id="1" name=""/>
        <p:cNvGrpSpPr/>
        <p:nvPr/>
      </p:nvGrpSpPr>
      <p:grpSpPr>
        <a:xfrm>
          <a:off x="0" y="0"/>
          <a:ext cx="0" cy="0"/>
          <a:chOff x="0" y="0"/>
          <a:chExt cx="0" cy="0"/>
        </a:xfrm>
      </p:grpSpPr>
      <p:pic>
        <p:nvPicPr>
          <p:cNvPr id="2" name="Image 0" descr="bgjpg/058.jpg"/>
          <p:cNvPicPr>
            <a:picLocks noChangeAspect="1"/>
          </p:cNvPicPr>
          <p:nvPr/>
        </p:nvPicPr>
        <p:blipFill>
          <a:blip r:embed="rId3"/>
          <a:srcRect t="22915" r="22913"/>
          <a:stretch>
            <a:fillRect/>
          </a:stretch>
        </p:blipFill>
        <p:spPr>
          <a:xfrm>
            <a:off x="1" y="0"/>
            <a:ext cx="12191999" cy="6857999"/>
          </a:xfrm>
          <a:prstGeom prst="rect">
            <a:avLst/>
          </a:prstGeom>
        </p:spPr>
      </p:pic>
      <p:sp>
        <p:nvSpPr>
          <p:cNvPr id="3" name="Text 0"/>
          <p:cNvSpPr txBox="1"/>
          <p:nvPr/>
        </p:nvSpPr>
        <p:spPr>
          <a:xfrm>
            <a:off x="761980" y="790586"/>
            <a:ext cx="3368309" cy="693570"/>
          </a:xfrm>
          <a:prstGeom prst="rect">
            <a:avLst/>
          </a:prstGeom>
          <a:noFill/>
          <a:ln/>
        </p:spPr>
        <p:txBody>
          <a:bodyPr wrap="square" lIns="0" tIns="0" rIns="0" bIns="0" rtlCol="0" anchor="t">
            <a:normAutofit/>
          </a:bodyPr>
          <a:lstStyle/>
          <a:p>
            <a:pPr marL="0" indent="0" algn="l">
              <a:lnSpc>
                <a:spcPts val="840"/>
              </a:lnSpc>
              <a:buNone/>
            </a:pPr>
            <a:r>
              <a:rPr lang="en-US" sz="1600" b="1" kern="0" spc="196" dirty="0">
                <a:solidFill>
                  <a:srgbClr val="72A7D7"/>
                </a:solidFill>
                <a:latin typeface="Graphik Regular" panose="020B0503030202060203" pitchFamily="34" charset="0"/>
                <a:ea typeface="Instrument Sans" pitchFamily="34" charset="-122"/>
                <a:cs typeface="Instrument Sans" pitchFamily="34" charset="-120"/>
              </a:rPr>
              <a:t>HOW IT WORKS</a:t>
            </a:r>
            <a:endParaRPr lang="en-US" sz="1600" dirty="0">
              <a:latin typeface="Graphik Regular" panose="020B0503030202060203" pitchFamily="34" charset="0"/>
            </a:endParaRPr>
          </a:p>
        </p:txBody>
      </p:sp>
      <p:sp>
        <p:nvSpPr>
          <p:cNvPr id="4" name="Text 1"/>
          <p:cNvSpPr txBox="1"/>
          <p:nvPr/>
        </p:nvSpPr>
        <p:spPr>
          <a:xfrm>
            <a:off x="761980" y="1099384"/>
            <a:ext cx="9326647" cy="2314755"/>
          </a:xfrm>
          <a:prstGeom prst="rect">
            <a:avLst/>
          </a:prstGeom>
          <a:noFill/>
          <a:ln/>
        </p:spPr>
        <p:txBody>
          <a:bodyPr wrap="square" lIns="0" tIns="0" rIns="0" bIns="0" rtlCol="0" anchor="t">
            <a:normAutofit/>
          </a:bodyPr>
          <a:lstStyle/>
          <a:p>
            <a:pPr marL="0" indent="0" algn="l">
              <a:lnSpc>
                <a:spcPts val="6324"/>
              </a:lnSpc>
              <a:buNone/>
            </a:pPr>
            <a:r>
              <a:rPr lang="en-US" sz="4800" kern="0" spc="-198" dirty="0">
                <a:solidFill>
                  <a:srgbClr val="FFFFFF"/>
                </a:solidFill>
                <a:latin typeface="Bookman Old Style" panose="02050604050505020204" pitchFamily="18" charset="0"/>
                <a:ea typeface="Newsreader" pitchFamily="34" charset="-122"/>
                <a:cs typeface="Newsreader" pitchFamily="34" charset="-120"/>
              </a:rPr>
              <a:t>The same molecules </a:t>
            </a:r>
            <a:r>
              <a:rPr lang="en-US" sz="4800" kern="0" spc="-198" dirty="0">
                <a:solidFill>
                  <a:srgbClr val="72A7D7"/>
                </a:solidFill>
                <a:latin typeface="Bookman Old Style" panose="02050604050505020204" pitchFamily="18" charset="0"/>
                <a:ea typeface="Newsreader" pitchFamily="34" charset="-122"/>
                <a:cs typeface="Newsreader" pitchFamily="34" charset="-120"/>
              </a:rPr>
              <a:t>your cells already make.</a:t>
            </a:r>
            <a:r>
              <a:rPr lang="en-US" sz="48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pic>
        <p:nvPicPr>
          <p:cNvPr id="5" name="Picture 4">
            <a:extLst>
              <a:ext uri="{FF2B5EF4-FFF2-40B4-BE49-F238E27FC236}">
                <a16:creationId xmlns:a16="http://schemas.microsoft.com/office/drawing/2014/main" id="{AC6BCF69-F33E-8DA6-35FC-986E70277950}"/>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9">
    <p:bg>
      <p:bgPr>
        <a:solidFill>
          <a:srgbClr val="050B18"/>
        </a:solidFill>
        <a:effectLst/>
      </p:bgPr>
    </p:bg>
    <p:spTree>
      <p:nvGrpSpPr>
        <p:cNvPr id="1" name=""/>
        <p:cNvGrpSpPr/>
        <p:nvPr/>
      </p:nvGrpSpPr>
      <p:grpSpPr>
        <a:xfrm>
          <a:off x="0" y="0"/>
          <a:ext cx="0" cy="0"/>
          <a:chOff x="0" y="0"/>
          <a:chExt cx="0" cy="0"/>
        </a:xfrm>
      </p:grpSpPr>
      <p:pic>
        <p:nvPicPr>
          <p:cNvPr id="2" name="Image 0" descr="bgjpg/059.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56721" y="1349540"/>
            <a:ext cx="3020799" cy="299378"/>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LEVEL WE WORK AT</a:t>
            </a:r>
            <a:endParaRPr lang="en-US" sz="1600" dirty="0">
              <a:latin typeface="Graphik Light" panose="020B0403030202060203" pitchFamily="34" charset="0"/>
            </a:endParaRPr>
          </a:p>
        </p:txBody>
      </p:sp>
      <p:sp>
        <p:nvSpPr>
          <p:cNvPr id="4" name="Text 1"/>
          <p:cNvSpPr txBox="1"/>
          <p:nvPr/>
        </p:nvSpPr>
        <p:spPr>
          <a:xfrm>
            <a:off x="756722" y="1775356"/>
            <a:ext cx="8386870"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37 trillion cells. </a:t>
            </a:r>
          </a:p>
          <a:p>
            <a:pPr marL="0" indent="0" algn="l">
              <a:lnSpc>
                <a:spcPts val="6324"/>
              </a:lnSpc>
              <a:buNone/>
            </a:pPr>
            <a:r>
              <a:rPr lang="en-US" sz="6014" kern="0" spc="-198" dirty="0">
                <a:solidFill>
                  <a:srgbClr val="72A7D7"/>
                </a:solidFill>
                <a:latin typeface="Bookman Old Style" panose="02050604050505020204" pitchFamily="18" charset="0"/>
                <a:ea typeface="Newsreader" pitchFamily="34" charset="-122"/>
                <a:cs typeface="Newsreader" pitchFamily="34" charset="-120"/>
              </a:rPr>
              <a:t>One conversation.</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1" y="3523381"/>
            <a:ext cx="6299043" cy="1133459"/>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Every one of them has a job, and the intelligence to know how to do it. When to repair. When to recover. When to perform. When to protect.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AC4DF1CD-9790-6603-F157-58EEC580A5C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60">
    <p:bg>
      <p:bgPr>
        <a:solidFill>
          <a:srgbClr val="050B18"/>
        </a:solidFill>
        <a:effectLst/>
      </p:bgPr>
    </p:bg>
    <p:spTree>
      <p:nvGrpSpPr>
        <p:cNvPr id="1" name=""/>
        <p:cNvGrpSpPr/>
        <p:nvPr/>
      </p:nvGrpSpPr>
      <p:grpSpPr>
        <a:xfrm>
          <a:off x="0" y="0"/>
          <a:ext cx="0" cy="0"/>
          <a:chOff x="0" y="0"/>
          <a:chExt cx="0" cy="0"/>
        </a:xfrm>
      </p:grpSpPr>
      <p:pic>
        <p:nvPicPr>
          <p:cNvPr id="2" name="Image 0" descr="bgjpg/060.jpg"/>
          <p:cNvPicPr>
            <a:picLocks noChangeAspect="1"/>
          </p:cNvPicPr>
          <p:nvPr/>
        </p:nvPicPr>
        <p:blipFill>
          <a:blip r:embed="rId3"/>
          <a:srcRect t="13923" r="13921"/>
          <a:stretch>
            <a:fillRect/>
          </a:stretch>
        </p:blipFill>
        <p:spPr>
          <a:xfrm>
            <a:off x="1" y="0"/>
            <a:ext cx="12192000" cy="6858000"/>
          </a:xfrm>
          <a:prstGeom prst="rect">
            <a:avLst/>
          </a:prstGeom>
        </p:spPr>
      </p:pic>
      <p:sp>
        <p:nvSpPr>
          <p:cNvPr id="3" name="Text 0"/>
          <p:cNvSpPr txBox="1"/>
          <p:nvPr/>
        </p:nvSpPr>
        <p:spPr>
          <a:xfrm>
            <a:off x="756722" y="1181864"/>
            <a:ext cx="2496144" cy="227211"/>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WHAT IT RUNS ON</a:t>
            </a:r>
            <a:endParaRPr lang="en-US" sz="1600" dirty="0">
              <a:latin typeface="Graphik Light" panose="020B0403030202060203" pitchFamily="34" charset="0"/>
            </a:endParaRPr>
          </a:p>
        </p:txBody>
      </p:sp>
      <p:sp>
        <p:nvSpPr>
          <p:cNvPr id="4" name="Text 1"/>
          <p:cNvSpPr txBox="1"/>
          <p:nvPr/>
        </p:nvSpPr>
        <p:spPr>
          <a:xfrm>
            <a:off x="756722" y="1662408"/>
            <a:ext cx="7447094"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The conversation runs on </a:t>
            </a:r>
            <a:r>
              <a:rPr lang="en-US" sz="6014" kern="0" spc="-198" dirty="0">
                <a:solidFill>
                  <a:srgbClr val="72A7D7"/>
                </a:solidFill>
                <a:latin typeface="Bookman Old Style" panose="02050604050505020204" pitchFamily="18" charset="0"/>
                <a:ea typeface="Newsreader" pitchFamily="34" charset="-122"/>
                <a:cs typeface="Newsreader" pitchFamily="34" charset="-120"/>
              </a:rPr>
              <a:t>signal.</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2" y="3501399"/>
            <a:ext cx="8777022" cy="1458193"/>
          </a:xfrm>
          <a:prstGeom prst="rect">
            <a:avLst/>
          </a:prstGeom>
          <a:noFill/>
          <a:ln/>
        </p:spPr>
        <p:txBody>
          <a:bodyPr wrap="square" lIns="0" tIns="0" rIns="0" bIns="0" rtlCol="0" anchor="t">
            <a:normAutofit/>
          </a:bodyPr>
          <a:lstStyle/>
          <a:p>
            <a:pPr marL="0" indent="0" algn="l">
              <a:lnSpc>
                <a:spcPts val="2558"/>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Redox signaling molecules are the messages themselves. Your cells make them, pass them between one another, and read them as instruction.</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82B1C8C4-C9C3-AED9-1603-31DE0B73959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50B18"/>
        </a:solidFill>
        <a:effectLst/>
      </p:bgPr>
    </p:bg>
    <p:spTree>
      <p:nvGrpSpPr>
        <p:cNvPr id="1" name=""/>
        <p:cNvGrpSpPr/>
        <p:nvPr/>
      </p:nvGrpSpPr>
      <p:grpSpPr>
        <a:xfrm>
          <a:off x="0" y="0"/>
          <a:ext cx="0" cy="0"/>
          <a:chOff x="0" y="0"/>
          <a:chExt cx="0" cy="0"/>
        </a:xfrm>
      </p:grpSpPr>
      <p:pic>
        <p:nvPicPr>
          <p:cNvPr id="6" name="Image 0" descr="bgjpg/008.jpg">
            <a:extLst>
              <a:ext uri="{FF2B5EF4-FFF2-40B4-BE49-F238E27FC236}">
                <a16:creationId xmlns:a16="http://schemas.microsoft.com/office/drawing/2014/main" id="{B8908F97-5A3E-4D6B-12EE-997489462597}"/>
              </a:ext>
            </a:extLst>
          </p:cNvPr>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582748" y="1584761"/>
            <a:ext cx="3680717" cy="275036"/>
          </a:xfrm>
          <a:prstGeom prst="rect">
            <a:avLst/>
          </a:prstGeom>
          <a:noFill/>
          <a:ln/>
        </p:spPr>
        <p:txBody>
          <a:bodyPr wrap="square" lIns="0" tIns="0" rIns="0" bIns="0" rtlCol="0" anchor="t">
            <a:no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A LESSON IN STRATEGY</a:t>
            </a:r>
            <a:endParaRPr lang="en-US" sz="1600" dirty="0">
              <a:latin typeface="Graphik Light" panose="020B0403030202060203" pitchFamily="34" charset="0"/>
            </a:endParaRPr>
          </a:p>
        </p:txBody>
      </p:sp>
      <p:sp>
        <p:nvSpPr>
          <p:cNvPr id="4" name="Text 1"/>
          <p:cNvSpPr txBox="1"/>
          <p:nvPr/>
        </p:nvSpPr>
        <p:spPr>
          <a:xfrm>
            <a:off x="1215231" y="2023895"/>
            <a:ext cx="10415752" cy="2810209"/>
          </a:xfrm>
          <a:prstGeom prst="rect">
            <a:avLst/>
          </a:prstGeom>
          <a:noFill/>
          <a:ln/>
        </p:spPr>
        <p:txBody>
          <a:bodyPr wrap="square" lIns="0" tIns="0" rIns="0" bIns="0" rtlCol="0" anchor="t">
            <a:normAutofit/>
          </a:bodyPr>
          <a:lstStyle/>
          <a:p>
            <a:pPr marL="0" indent="0" algn="ctr">
              <a:buNone/>
            </a:pPr>
            <a:r>
              <a:rPr lang="en-US" sz="6600" kern="0" spc="-198" dirty="0">
                <a:solidFill>
                  <a:srgbClr val="FFFFFF"/>
                </a:solidFill>
                <a:latin typeface="Bookman Old Style" panose="02050604050505020204" pitchFamily="18" charset="0"/>
                <a:ea typeface="Newsreader" pitchFamily="34" charset="-122"/>
                <a:cs typeface="Newsreader" pitchFamily="34" charset="-120"/>
              </a:rPr>
              <a:t>Strategy begins with the </a:t>
            </a:r>
            <a:r>
              <a:rPr lang="en-US" sz="6600" kern="0" spc="-198" dirty="0">
                <a:solidFill>
                  <a:srgbClr val="A8C9E8"/>
                </a:solidFill>
                <a:latin typeface="Bookman Old Style" panose="02050604050505020204" pitchFamily="18" charset="0"/>
                <a:ea typeface="Newsreader" pitchFamily="34" charset="-122"/>
                <a:cs typeface="Newsreader" pitchFamily="34" charset="-120"/>
              </a:rPr>
              <a:t>courage</a:t>
            </a:r>
            <a:r>
              <a:rPr lang="en-US" sz="6600" kern="0" spc="-198" dirty="0">
                <a:solidFill>
                  <a:srgbClr val="FFFFFF"/>
                </a:solidFill>
                <a:latin typeface="Bookman Old Style" panose="02050604050505020204" pitchFamily="18" charset="0"/>
                <a:ea typeface="Newsreader" pitchFamily="34" charset="-122"/>
                <a:cs typeface="Newsreader" pitchFamily="34" charset="-120"/>
              </a:rPr>
              <a:t> to think critically. </a:t>
            </a:r>
            <a:endParaRPr lang="en-US" sz="6600" dirty="0">
              <a:latin typeface="Bookman Old Style" panose="02050604050505020204" pitchFamily="18" charset="0"/>
            </a:endParaRPr>
          </a:p>
        </p:txBody>
      </p:sp>
      <p:pic>
        <p:nvPicPr>
          <p:cNvPr id="5" name="Picture 4">
            <a:extLst>
              <a:ext uri="{FF2B5EF4-FFF2-40B4-BE49-F238E27FC236}">
                <a16:creationId xmlns:a16="http://schemas.microsoft.com/office/drawing/2014/main" id="{7093B054-5270-CBB6-CEC1-FB5A34B41B2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1">
    <p:bg>
      <p:bgPr>
        <a:solidFill>
          <a:srgbClr val="050B18"/>
        </a:solidFill>
        <a:effectLst/>
      </p:bgPr>
    </p:bg>
    <p:spTree>
      <p:nvGrpSpPr>
        <p:cNvPr id="1" name=""/>
        <p:cNvGrpSpPr/>
        <p:nvPr/>
      </p:nvGrpSpPr>
      <p:grpSpPr>
        <a:xfrm>
          <a:off x="0" y="0"/>
          <a:ext cx="0" cy="0"/>
          <a:chOff x="0" y="0"/>
          <a:chExt cx="0" cy="0"/>
        </a:xfrm>
      </p:grpSpPr>
      <p:pic>
        <p:nvPicPr>
          <p:cNvPr id="2" name="Image 0" descr="bgjpg/061.jpg"/>
          <p:cNvPicPr>
            <a:picLocks noChangeAspect="1"/>
          </p:cNvPicPr>
          <p:nvPr/>
        </p:nvPicPr>
        <p:blipFill>
          <a:blip r:embed="rId3"/>
          <a:srcRect t="21318" r="21500"/>
          <a:stretch>
            <a:fillRect/>
          </a:stretch>
        </p:blipFill>
        <p:spPr>
          <a:xfrm>
            <a:off x="0" y="0"/>
            <a:ext cx="12192000" cy="6858000"/>
          </a:xfrm>
          <a:prstGeom prst="rect">
            <a:avLst/>
          </a:prstGeom>
        </p:spPr>
      </p:pic>
      <p:sp>
        <p:nvSpPr>
          <p:cNvPr id="3" name="Text 0"/>
          <p:cNvSpPr txBox="1"/>
          <p:nvPr/>
        </p:nvSpPr>
        <p:spPr>
          <a:xfrm>
            <a:off x="756722" y="886158"/>
            <a:ext cx="4100091" cy="438687"/>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FORTY YEARS OF STUDY</a:t>
            </a:r>
            <a:endParaRPr lang="en-US" sz="1600" dirty="0">
              <a:latin typeface="Graphik Light" panose="020B0403030202060203" pitchFamily="34" charset="0"/>
            </a:endParaRPr>
          </a:p>
        </p:txBody>
      </p:sp>
      <p:sp>
        <p:nvSpPr>
          <p:cNvPr id="4" name="Text 1"/>
          <p:cNvSpPr txBox="1"/>
          <p:nvPr/>
        </p:nvSpPr>
        <p:spPr>
          <a:xfrm>
            <a:off x="756722" y="1353202"/>
            <a:ext cx="11760064" cy="2314755"/>
          </a:xfrm>
          <a:prstGeom prst="rect">
            <a:avLst/>
          </a:prstGeom>
          <a:noFill/>
          <a:ln/>
        </p:spPr>
        <p:txBody>
          <a:bodyPr wrap="square" lIns="0" tIns="0" rIns="0" bIns="0" rtlCol="0" anchor="t">
            <a:normAutofit/>
          </a:bodyPr>
          <a:lstStyle/>
          <a:p>
            <a:pPr marL="0" indent="0" algn="l">
              <a:buNone/>
            </a:pPr>
            <a:r>
              <a:rPr lang="en-US" sz="4800" kern="0" spc="-198" dirty="0">
                <a:solidFill>
                  <a:srgbClr val="FFFFFF"/>
                </a:solidFill>
                <a:latin typeface="Bookman Old Style" panose="02050604050505020204" pitchFamily="18" charset="0"/>
                <a:ea typeface="Newsreader" pitchFamily="34" charset="-122"/>
                <a:cs typeface="Newsreader" pitchFamily="34" charset="-120"/>
              </a:rPr>
              <a:t>The science was never </a:t>
            </a:r>
            <a:r>
              <a:rPr lang="en-US" sz="4800" kern="0" spc="-198" dirty="0">
                <a:solidFill>
                  <a:srgbClr val="72A7D7"/>
                </a:solidFill>
                <a:latin typeface="Bookman Old Style" panose="02050604050505020204" pitchFamily="18" charset="0"/>
                <a:ea typeface="Newsreader" pitchFamily="34" charset="-122"/>
                <a:cs typeface="Newsreader" pitchFamily="34" charset="-120"/>
              </a:rPr>
              <a:t>the question.</a:t>
            </a:r>
            <a:r>
              <a:rPr lang="en-US" sz="48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sp>
        <p:nvSpPr>
          <p:cNvPr id="5" name="Text 2"/>
          <p:cNvSpPr txBox="1"/>
          <p:nvPr/>
        </p:nvSpPr>
        <p:spPr>
          <a:xfrm>
            <a:off x="756722" y="2286798"/>
            <a:ext cx="10171108" cy="1133459"/>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An established field of biology, recognized at the highest levels of science. The molecules are real, and they have been studied for a very long time.</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B4739F49-5723-2AE2-5544-BF6CE62FAEF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2">
    <p:bg>
      <p:bgPr>
        <a:solidFill>
          <a:srgbClr val="050B18"/>
        </a:solidFill>
        <a:effectLst/>
      </p:bgPr>
    </p:bg>
    <p:spTree>
      <p:nvGrpSpPr>
        <p:cNvPr id="1" name=""/>
        <p:cNvGrpSpPr/>
        <p:nvPr/>
      </p:nvGrpSpPr>
      <p:grpSpPr>
        <a:xfrm>
          <a:off x="0" y="0"/>
          <a:ext cx="0" cy="0"/>
          <a:chOff x="0" y="0"/>
          <a:chExt cx="0" cy="0"/>
        </a:xfrm>
      </p:grpSpPr>
      <p:pic>
        <p:nvPicPr>
          <p:cNvPr id="2" name="Image 0" descr="bgjpg/062.jpg"/>
          <p:cNvPicPr>
            <a:picLocks noChangeAspect="1"/>
          </p:cNvPicPr>
          <p:nvPr/>
        </p:nvPicPr>
        <p:blipFill>
          <a:blip r:embed="rId3"/>
          <a:srcRect t="18666" r="18665"/>
          <a:stretch>
            <a:fillRect/>
          </a:stretch>
        </p:blipFill>
        <p:spPr>
          <a:xfrm>
            <a:off x="1" y="0"/>
            <a:ext cx="12192000" cy="6858000"/>
          </a:xfrm>
          <a:prstGeom prst="rect">
            <a:avLst/>
          </a:prstGeom>
        </p:spPr>
      </p:pic>
      <p:sp>
        <p:nvSpPr>
          <p:cNvPr id="3" name="Text 0"/>
          <p:cNvSpPr txBox="1"/>
          <p:nvPr/>
        </p:nvSpPr>
        <p:spPr>
          <a:xfrm>
            <a:off x="865533" y="630793"/>
            <a:ext cx="3410544" cy="802325"/>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BREAKTHROUGH</a:t>
            </a:r>
            <a:endParaRPr lang="en-US" sz="1600" dirty="0">
              <a:latin typeface="Graphik Light" panose="020B0403030202060203" pitchFamily="34" charset="0"/>
            </a:endParaRPr>
          </a:p>
        </p:txBody>
      </p:sp>
      <p:sp>
        <p:nvSpPr>
          <p:cNvPr id="4" name="Text 1"/>
          <p:cNvSpPr txBox="1"/>
          <p:nvPr/>
        </p:nvSpPr>
        <p:spPr>
          <a:xfrm>
            <a:off x="865533" y="1015768"/>
            <a:ext cx="6108773" cy="3101620"/>
          </a:xfrm>
          <a:prstGeom prst="rect">
            <a:avLst/>
          </a:prstGeom>
          <a:noFill/>
          <a:ln/>
        </p:spPr>
        <p:txBody>
          <a:bodyPr wrap="square" lIns="0" tIns="0" rIns="0" bIns="0" rtlCol="0" anchor="t">
            <a:normAutofit/>
          </a:bodyPr>
          <a:lstStyle/>
          <a:p>
            <a:pPr marL="0" indent="0" algn="l">
              <a:buNone/>
            </a:pPr>
            <a:r>
              <a:rPr lang="en-US" sz="4800" kern="0" spc="-310" dirty="0">
                <a:solidFill>
                  <a:srgbClr val="FFFFFF"/>
                </a:solidFill>
                <a:latin typeface="Bookman Old Style" panose="02050604050505020204" pitchFamily="18" charset="0"/>
                <a:ea typeface="Newsreader" pitchFamily="34" charset="-122"/>
                <a:cs typeface="Newsreader" pitchFamily="34" charset="-120"/>
              </a:rPr>
              <a:t>Holding it stable </a:t>
            </a:r>
            <a:r>
              <a:rPr lang="en-US" sz="4800" kern="0" spc="-310" dirty="0">
                <a:solidFill>
                  <a:srgbClr val="72A7D7"/>
                </a:solidFill>
                <a:latin typeface="Bookman Old Style" panose="02050604050505020204" pitchFamily="18" charset="0"/>
                <a:ea typeface="Newsreader" pitchFamily="34" charset="-122"/>
                <a:cs typeface="Newsreader" pitchFamily="34" charset="-120"/>
              </a:rPr>
              <a:t>outside the body was.</a:t>
            </a:r>
            <a:r>
              <a:rPr lang="en-US" sz="4800" kern="0" spc="-310"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sp>
        <p:nvSpPr>
          <p:cNvPr id="5" name="Text 2"/>
          <p:cNvSpPr txBox="1"/>
          <p:nvPr/>
        </p:nvSpPr>
        <p:spPr>
          <a:xfrm>
            <a:off x="865533" y="3368904"/>
            <a:ext cx="6869392" cy="1133459"/>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The molecules were always in you, and always too unstable to exist outside of you. For forty years that was the wall.</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077050D9-E3B1-5219-62B0-60004B5E0655}"/>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3">
    <p:bg>
      <p:bgPr>
        <a:solidFill>
          <a:srgbClr val="050B18"/>
        </a:solidFill>
        <a:effectLst/>
      </p:bgPr>
    </p:bg>
    <p:spTree>
      <p:nvGrpSpPr>
        <p:cNvPr id="1" name=""/>
        <p:cNvGrpSpPr/>
        <p:nvPr/>
      </p:nvGrpSpPr>
      <p:grpSpPr>
        <a:xfrm>
          <a:off x="0" y="0"/>
          <a:ext cx="0" cy="0"/>
          <a:chOff x="0" y="0"/>
          <a:chExt cx="0" cy="0"/>
        </a:xfrm>
      </p:grpSpPr>
      <p:pic>
        <p:nvPicPr>
          <p:cNvPr id="2" name="Image 0" descr="bgjpg/063.jpg"/>
          <p:cNvPicPr>
            <a:picLocks noChangeAspect="1"/>
          </p:cNvPicPr>
          <p:nvPr/>
        </p:nvPicPr>
        <p:blipFill>
          <a:blip r:embed="rId3"/>
          <a:srcRect t="18377" r="18374"/>
          <a:stretch>
            <a:fillRect/>
          </a:stretch>
        </p:blipFill>
        <p:spPr>
          <a:xfrm>
            <a:off x="0" y="0"/>
            <a:ext cx="12192000" cy="6858000"/>
          </a:xfrm>
          <a:prstGeom prst="rect">
            <a:avLst/>
          </a:prstGeom>
        </p:spPr>
      </p:pic>
      <p:sp>
        <p:nvSpPr>
          <p:cNvPr id="3" name="Text 0"/>
          <p:cNvSpPr txBox="1"/>
          <p:nvPr/>
        </p:nvSpPr>
        <p:spPr>
          <a:xfrm>
            <a:off x="756721" y="1137217"/>
            <a:ext cx="2929747" cy="472022"/>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OWNING THE STORY</a:t>
            </a:r>
            <a:endParaRPr lang="en-US" sz="1600" dirty="0">
              <a:latin typeface="Graphik Light" panose="020B0403030202060203" pitchFamily="34" charset="0"/>
            </a:endParaRPr>
          </a:p>
        </p:txBody>
      </p:sp>
      <p:sp>
        <p:nvSpPr>
          <p:cNvPr id="4" name="Text 1"/>
          <p:cNvSpPr txBox="1"/>
          <p:nvPr/>
        </p:nvSpPr>
        <p:spPr>
          <a:xfrm>
            <a:off x="756722" y="1609239"/>
            <a:ext cx="9326647"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A landmark story, </a:t>
            </a:r>
            <a:r>
              <a:rPr lang="en-US" sz="6014" kern="0" spc="-198" dirty="0">
                <a:solidFill>
                  <a:srgbClr val="72A7D7"/>
                </a:solidFill>
                <a:latin typeface="Bookman Old Style" panose="02050604050505020204" pitchFamily="18" charset="0"/>
                <a:ea typeface="Newsreader" pitchFamily="34" charset="-122"/>
                <a:cs typeface="Newsreader" pitchFamily="34" charset="-120"/>
              </a:rPr>
              <a:t>told the way it deserves.</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2" y="3357264"/>
            <a:ext cx="8462229" cy="1133459"/>
          </a:xfrm>
          <a:prstGeom prst="rect">
            <a:avLst/>
          </a:prstGeom>
          <a:noFill/>
          <a:ln/>
        </p:spPr>
        <p:txBody>
          <a:bodyPr wrap="square" lIns="0" tIns="0" rIns="0" bIns="0" rtlCol="0" anchor="t">
            <a:normAutofit/>
          </a:bodyPr>
          <a:lstStyle/>
          <a:p>
            <a:pPr marL="0" indent="0" algn="l">
              <a:lnSpc>
                <a:spcPts val="2558"/>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Twenty years of science, and a message finally built to carry it. Clear, credible, and the same in every market and every conversation.</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A3E97F5E-09DA-4397-66BA-8E8410C71EC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4">
    <p:bg>
      <p:bgPr>
        <a:solidFill>
          <a:srgbClr val="050B18"/>
        </a:solidFill>
        <a:effectLst/>
      </p:bgPr>
    </p:bg>
    <p:spTree>
      <p:nvGrpSpPr>
        <p:cNvPr id="1" name=""/>
        <p:cNvGrpSpPr/>
        <p:nvPr/>
      </p:nvGrpSpPr>
      <p:grpSpPr>
        <a:xfrm>
          <a:off x="0" y="0"/>
          <a:ext cx="0" cy="0"/>
          <a:chOff x="0" y="0"/>
          <a:chExt cx="0" cy="0"/>
        </a:xfrm>
      </p:grpSpPr>
      <p:pic>
        <p:nvPicPr>
          <p:cNvPr id="8" name="Image 0" descr="bgjpg/014.jpg">
            <a:extLst>
              <a:ext uri="{FF2B5EF4-FFF2-40B4-BE49-F238E27FC236}">
                <a16:creationId xmlns:a16="http://schemas.microsoft.com/office/drawing/2014/main" id="{3C9808FA-0E00-EBF9-3789-CC1BB10D7DB4}"/>
              </a:ext>
            </a:extLst>
          </p:cNvPr>
          <p:cNvPicPr>
            <a:picLocks noChangeAspect="1"/>
          </p:cNvPicPr>
          <p:nvPr/>
        </p:nvPicPr>
        <p:blipFill>
          <a:blip r:embed="rId3"/>
          <a:srcRect t="7476" r="4165"/>
          <a:stretch>
            <a:fillRect/>
          </a:stretch>
        </p:blipFill>
        <p:spPr>
          <a:xfrm>
            <a:off x="0" y="0"/>
            <a:ext cx="12191695" cy="6858000"/>
          </a:xfrm>
          <a:prstGeom prst="rect">
            <a:avLst/>
          </a:prstGeom>
        </p:spPr>
      </p:pic>
      <p:sp>
        <p:nvSpPr>
          <p:cNvPr id="3" name="Text 0"/>
          <p:cNvSpPr txBox="1"/>
          <p:nvPr/>
        </p:nvSpPr>
        <p:spPr>
          <a:xfrm>
            <a:off x="756721" y="694606"/>
            <a:ext cx="3605417" cy="564568"/>
          </a:xfrm>
          <a:prstGeom prst="rect">
            <a:avLst/>
          </a:prstGeom>
          <a:noFill/>
          <a:ln/>
        </p:spPr>
        <p:txBody>
          <a:bodyPr wrap="square" lIns="0" tIns="0" rIns="0" bIns="0" rtlCol="0" anchor="t">
            <a:noAutofit/>
          </a:bodyPr>
          <a:lstStyle/>
          <a:p>
            <a:pPr marL="0" indent="0" algn="l">
              <a:lnSpc>
                <a:spcPts val="840"/>
              </a:lnSpc>
              <a:buNone/>
            </a:pPr>
            <a:r>
              <a:rPr lang="en-US" sz="1600" kern="0" spc="196" dirty="0">
                <a:solidFill>
                  <a:srgbClr val="E0A4AD"/>
                </a:solidFill>
                <a:latin typeface="Graphik Light" panose="020B0403030202060203" pitchFamily="34" charset="0"/>
                <a:ea typeface="Instrument Sans" pitchFamily="34" charset="-122"/>
                <a:cs typeface="Instrument Sans" pitchFamily="34" charset="-120"/>
              </a:rPr>
              <a:t>WHAT CHANGES WITH AGE</a:t>
            </a:r>
            <a:endParaRPr lang="en-US" sz="1600" dirty="0">
              <a:latin typeface="Graphik Light" panose="020B0403030202060203" pitchFamily="34" charset="0"/>
            </a:endParaRPr>
          </a:p>
        </p:txBody>
      </p:sp>
      <p:sp>
        <p:nvSpPr>
          <p:cNvPr id="4" name="Text 1"/>
          <p:cNvSpPr txBox="1"/>
          <p:nvPr/>
        </p:nvSpPr>
        <p:spPr>
          <a:xfrm>
            <a:off x="756722" y="1546960"/>
            <a:ext cx="8821993"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At some point, something </a:t>
            </a:r>
            <a:r>
              <a:rPr lang="en-US" sz="6014" kern="0" spc="-198" dirty="0">
                <a:solidFill>
                  <a:srgbClr val="E8B4BC"/>
                </a:solidFill>
                <a:latin typeface="Bookman Old Style" panose="02050604050505020204" pitchFamily="18" charset="0"/>
                <a:ea typeface="Newsreader" pitchFamily="34" charset="-122"/>
                <a:cs typeface="Newsreader" pitchFamily="34" charset="-120"/>
              </a:rPr>
              <a:t>shifts.</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1" y="3468223"/>
            <a:ext cx="5181470" cy="808724"/>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Doing everything you were told would work. And it stops working the way it used to.</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17721646-0047-E6D6-35F0-F046A8AB2DE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5">
    <p:bg>
      <p:bgPr>
        <a:solidFill>
          <a:srgbClr val="050B18"/>
        </a:solidFill>
        <a:effectLst/>
      </p:bgPr>
    </p:bg>
    <p:spTree>
      <p:nvGrpSpPr>
        <p:cNvPr id="1" name=""/>
        <p:cNvGrpSpPr/>
        <p:nvPr/>
      </p:nvGrpSpPr>
      <p:grpSpPr>
        <a:xfrm>
          <a:off x="0" y="0"/>
          <a:ext cx="0" cy="0"/>
          <a:chOff x="0" y="0"/>
          <a:chExt cx="0" cy="0"/>
        </a:xfrm>
      </p:grpSpPr>
      <p:pic>
        <p:nvPicPr>
          <p:cNvPr id="2" name="Image 0" descr="bgjpg/065.jpg"/>
          <p:cNvPicPr>
            <a:picLocks noChangeAspect="1"/>
          </p:cNvPicPr>
          <p:nvPr/>
        </p:nvPicPr>
        <p:blipFill>
          <a:blip r:embed="rId3"/>
          <a:srcRect t="15978" r="24478" b="8501"/>
          <a:stretch>
            <a:fillRect/>
          </a:stretch>
        </p:blipFill>
        <p:spPr>
          <a:xfrm>
            <a:off x="1" y="-1"/>
            <a:ext cx="12191999" cy="6858001"/>
          </a:xfrm>
          <a:prstGeom prst="rect">
            <a:avLst/>
          </a:prstGeom>
        </p:spPr>
      </p:pic>
      <p:sp>
        <p:nvSpPr>
          <p:cNvPr id="3" name="Text 0"/>
          <p:cNvSpPr txBox="1"/>
          <p:nvPr/>
        </p:nvSpPr>
        <p:spPr>
          <a:xfrm>
            <a:off x="761981" y="575654"/>
            <a:ext cx="2056170" cy="393767"/>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DECLINE</a:t>
            </a:r>
            <a:endParaRPr lang="en-US" sz="1600" dirty="0">
              <a:latin typeface="Graphik Light" panose="020B0403030202060203" pitchFamily="34" charset="0"/>
            </a:endParaRPr>
          </a:p>
        </p:txBody>
      </p:sp>
      <p:sp>
        <p:nvSpPr>
          <p:cNvPr id="4" name="Text 1"/>
          <p:cNvSpPr txBox="1"/>
          <p:nvPr/>
        </p:nvSpPr>
        <p:spPr>
          <a:xfrm>
            <a:off x="761981" y="969422"/>
            <a:ext cx="8386870" cy="1511699"/>
          </a:xfrm>
          <a:prstGeom prst="rect">
            <a:avLst/>
          </a:prstGeom>
          <a:noFill/>
          <a:ln/>
        </p:spPr>
        <p:txBody>
          <a:bodyPr wrap="square" lIns="0" tIns="0" rIns="0" bIns="0" rtlCol="0" anchor="t">
            <a:normAutofit/>
          </a:bodyPr>
          <a:lstStyle/>
          <a:p>
            <a:pPr marL="0" indent="0" algn="l">
              <a:lnSpc>
                <a:spcPts val="6324"/>
              </a:lnSpc>
              <a:buNone/>
            </a:pPr>
            <a:r>
              <a:rPr lang="en-US" sz="6600" kern="0" spc="-198" dirty="0">
                <a:solidFill>
                  <a:srgbClr val="FFFFFF"/>
                </a:solidFill>
                <a:latin typeface="Bookman Old Style" panose="02050604050505020204" pitchFamily="18" charset="0"/>
                <a:ea typeface="Newsreader" pitchFamily="34" charset="-122"/>
                <a:cs typeface="Newsreader" pitchFamily="34" charset="-120"/>
              </a:rPr>
              <a:t>The signal </a:t>
            </a:r>
            <a:r>
              <a:rPr lang="en-US" sz="6600" kern="0" spc="-198" dirty="0">
                <a:solidFill>
                  <a:srgbClr val="E8B4BC"/>
                </a:solidFill>
                <a:latin typeface="Bookman Old Style" panose="02050604050505020204" pitchFamily="18" charset="0"/>
                <a:ea typeface="Newsreader" pitchFamily="34" charset="-122"/>
                <a:cs typeface="Newsreader" pitchFamily="34" charset="-120"/>
              </a:rPr>
              <a:t>fades.</a:t>
            </a:r>
            <a:r>
              <a:rPr lang="en-US" sz="66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pic>
        <p:nvPicPr>
          <p:cNvPr id="5" name="Picture 4">
            <a:extLst>
              <a:ext uri="{FF2B5EF4-FFF2-40B4-BE49-F238E27FC236}">
                <a16:creationId xmlns:a16="http://schemas.microsoft.com/office/drawing/2014/main" id="{0E416F2F-7B8B-5976-3382-3CDEFE06B63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6">
    <p:bg>
      <p:bgPr>
        <a:solidFill>
          <a:srgbClr val="050B18"/>
        </a:solidFill>
        <a:effectLst/>
      </p:bgPr>
    </p:bg>
    <p:spTree>
      <p:nvGrpSpPr>
        <p:cNvPr id="1" name=""/>
        <p:cNvGrpSpPr/>
        <p:nvPr/>
      </p:nvGrpSpPr>
      <p:grpSpPr>
        <a:xfrm>
          <a:off x="0" y="0"/>
          <a:ext cx="0" cy="0"/>
          <a:chOff x="0" y="0"/>
          <a:chExt cx="0" cy="0"/>
        </a:xfrm>
      </p:grpSpPr>
      <p:pic>
        <p:nvPicPr>
          <p:cNvPr id="2" name="Image 0" descr="bgjpg/066.jpg"/>
          <p:cNvPicPr>
            <a:picLocks noChangeAspect="1"/>
          </p:cNvPicPr>
          <p:nvPr/>
        </p:nvPicPr>
        <p:blipFill>
          <a:blip r:embed="rId3"/>
          <a:srcRect t="19212" r="19210"/>
          <a:stretch>
            <a:fillRect/>
          </a:stretch>
        </p:blipFill>
        <p:spPr>
          <a:xfrm>
            <a:off x="1" y="0"/>
            <a:ext cx="12191999" cy="6858000"/>
          </a:xfrm>
          <a:prstGeom prst="rect">
            <a:avLst/>
          </a:prstGeom>
        </p:spPr>
      </p:pic>
      <p:sp>
        <p:nvSpPr>
          <p:cNvPr id="3" name="Text 0"/>
          <p:cNvSpPr txBox="1"/>
          <p:nvPr/>
        </p:nvSpPr>
        <p:spPr>
          <a:xfrm>
            <a:off x="761981" y="647398"/>
            <a:ext cx="3495226" cy="378776"/>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WHO LIVES AT THAT LEVEL</a:t>
            </a:r>
            <a:endParaRPr lang="en-US" sz="1600" dirty="0">
              <a:latin typeface="Graphik Light" panose="020B0403030202060203" pitchFamily="34" charset="0"/>
            </a:endParaRPr>
          </a:p>
        </p:txBody>
      </p:sp>
      <p:sp>
        <p:nvSpPr>
          <p:cNvPr id="4" name="Text 1"/>
          <p:cNvSpPr txBox="1"/>
          <p:nvPr/>
        </p:nvSpPr>
        <p:spPr>
          <a:xfrm>
            <a:off x="761981" y="876273"/>
            <a:ext cx="8741783" cy="2314755"/>
          </a:xfrm>
          <a:prstGeom prst="rect">
            <a:avLst/>
          </a:prstGeom>
          <a:noFill/>
          <a:ln/>
        </p:spPr>
        <p:txBody>
          <a:bodyPr wrap="square" lIns="0" tIns="0" rIns="0" bIns="0" rtlCol="0" anchor="t">
            <a:normAutofit/>
          </a:bodyPr>
          <a:lstStyle/>
          <a:p>
            <a:pPr marL="0" indent="0" algn="l">
              <a:lnSpc>
                <a:spcPts val="6324"/>
              </a:lnSpc>
              <a:buNone/>
            </a:pPr>
            <a:r>
              <a:rPr lang="en-US" sz="5400" kern="0" spc="-198" dirty="0">
                <a:solidFill>
                  <a:srgbClr val="FFFFFF"/>
                </a:solidFill>
                <a:latin typeface="Bookman Old Style" panose="02050604050505020204" pitchFamily="18" charset="0"/>
                <a:ea typeface="Newsreader" pitchFamily="34" charset="-122"/>
                <a:cs typeface="Newsreader" pitchFamily="34" charset="-120"/>
              </a:rPr>
              <a:t>For the ones doing </a:t>
            </a:r>
            <a:r>
              <a:rPr lang="en-US" sz="5400" kern="0" spc="-198" dirty="0">
                <a:solidFill>
                  <a:srgbClr val="72A7D7"/>
                </a:solidFill>
                <a:latin typeface="Bookman Old Style" panose="02050604050505020204" pitchFamily="18" charset="0"/>
                <a:ea typeface="Newsreader" pitchFamily="34" charset="-122"/>
                <a:cs typeface="Newsreader" pitchFamily="34" charset="-120"/>
              </a:rPr>
              <a:t>everything right.</a:t>
            </a:r>
            <a:r>
              <a:rPr lang="en-US" sz="54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pic>
        <p:nvPicPr>
          <p:cNvPr id="5" name="Picture 4">
            <a:extLst>
              <a:ext uri="{FF2B5EF4-FFF2-40B4-BE49-F238E27FC236}">
                <a16:creationId xmlns:a16="http://schemas.microsoft.com/office/drawing/2014/main" id="{186D2F01-E4E9-A47C-0BDA-BB8BB9E9EECC}"/>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7">
    <p:bg>
      <p:bgPr>
        <a:solidFill>
          <a:srgbClr val="050B18"/>
        </a:solidFill>
        <a:effectLst/>
      </p:bgPr>
    </p:bg>
    <p:spTree>
      <p:nvGrpSpPr>
        <p:cNvPr id="1" name=""/>
        <p:cNvGrpSpPr/>
        <p:nvPr/>
      </p:nvGrpSpPr>
      <p:grpSpPr>
        <a:xfrm>
          <a:off x="0" y="0"/>
          <a:ext cx="0" cy="0"/>
          <a:chOff x="0" y="0"/>
          <a:chExt cx="0" cy="0"/>
        </a:xfrm>
      </p:grpSpPr>
      <p:pic>
        <p:nvPicPr>
          <p:cNvPr id="9" name="Image 0" descr="bgjpg/071.jpg">
            <a:extLst>
              <a:ext uri="{FF2B5EF4-FFF2-40B4-BE49-F238E27FC236}">
                <a16:creationId xmlns:a16="http://schemas.microsoft.com/office/drawing/2014/main" id="{1C7977B6-B188-CADD-C238-A1757942A7CF}"/>
              </a:ext>
            </a:extLst>
          </p:cNvPr>
          <p:cNvPicPr>
            <a:picLocks noChangeAspect="1"/>
          </p:cNvPicPr>
          <p:nvPr/>
        </p:nvPicPr>
        <p:blipFill>
          <a:blip r:embed="rId3"/>
          <a:srcRect t="6121" r="4465"/>
          <a:stretch>
            <a:fillRect/>
          </a:stretch>
        </p:blipFill>
        <p:spPr>
          <a:xfrm>
            <a:off x="1" y="0"/>
            <a:ext cx="12192000" cy="6857999"/>
          </a:xfrm>
          <a:prstGeom prst="rect">
            <a:avLst/>
          </a:prstGeom>
        </p:spPr>
      </p:pic>
      <p:sp>
        <p:nvSpPr>
          <p:cNvPr id="3" name="Text 0"/>
          <p:cNvSpPr txBox="1"/>
          <p:nvPr/>
        </p:nvSpPr>
        <p:spPr>
          <a:xfrm>
            <a:off x="761980" y="795778"/>
            <a:ext cx="4919292" cy="517031"/>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WHAT THEY ARE ACTUALLY ASKING FOR</a:t>
            </a:r>
            <a:endParaRPr lang="en-US" sz="1600" dirty="0">
              <a:latin typeface="Graphik Light" panose="020B0403030202060203" pitchFamily="34" charset="0"/>
            </a:endParaRPr>
          </a:p>
        </p:txBody>
      </p:sp>
      <p:sp>
        <p:nvSpPr>
          <p:cNvPr id="4" name="Text 1"/>
          <p:cNvSpPr txBox="1"/>
          <p:nvPr/>
        </p:nvSpPr>
        <p:spPr>
          <a:xfrm>
            <a:off x="761980" y="1054293"/>
            <a:ext cx="9461311" cy="1568054"/>
          </a:xfrm>
          <a:prstGeom prst="rect">
            <a:avLst/>
          </a:prstGeom>
          <a:noFill/>
          <a:ln/>
        </p:spPr>
        <p:txBody>
          <a:bodyPr wrap="square" lIns="0" tIns="0" rIns="0" bIns="0" rtlCol="0" anchor="t">
            <a:noAutofit/>
          </a:bodyPr>
          <a:lstStyle/>
          <a:p>
            <a:pPr marL="0" indent="0" algn="l">
              <a:buNone/>
            </a:pPr>
            <a:r>
              <a:rPr lang="en-US" sz="5400" kern="0" spc="-134" dirty="0">
                <a:solidFill>
                  <a:srgbClr val="FFFFFF"/>
                </a:solidFill>
                <a:latin typeface="Bookman Old Style" panose="02050604050505020204" pitchFamily="18" charset="0"/>
                <a:ea typeface="Newsreader" pitchFamily="34" charset="-122"/>
                <a:cs typeface="Newsreader" pitchFamily="34" charset="-120"/>
              </a:rPr>
              <a:t>They are not asking to be young again. </a:t>
            </a:r>
            <a:endParaRPr lang="en-US" sz="5400" dirty="0">
              <a:latin typeface="Bookman Old Style" panose="02050604050505020204" pitchFamily="18" charset="0"/>
            </a:endParaRPr>
          </a:p>
        </p:txBody>
      </p:sp>
      <p:sp>
        <p:nvSpPr>
          <p:cNvPr id="5" name="Text 2"/>
          <p:cNvSpPr txBox="1"/>
          <p:nvPr/>
        </p:nvSpPr>
        <p:spPr>
          <a:xfrm>
            <a:off x="761980" y="3203408"/>
            <a:ext cx="9881036" cy="1032246"/>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Somewhere between forty and sixty, the conversation changes. People stop being told they can build, and start being told to manage. To slow down. To expect a little less each year.</a:t>
            </a:r>
            <a:endParaRPr lang="en-US" sz="2000" dirty="0">
              <a:latin typeface="Graphik Light" panose="020B0403030202060203" pitchFamily="34" charset="0"/>
            </a:endParaRPr>
          </a:p>
        </p:txBody>
      </p:sp>
      <p:sp>
        <p:nvSpPr>
          <p:cNvPr id="6" name="Text 3"/>
          <p:cNvSpPr txBox="1"/>
          <p:nvPr/>
        </p:nvSpPr>
        <p:spPr>
          <a:xfrm>
            <a:off x="950695" y="5473683"/>
            <a:ext cx="8309154" cy="638277"/>
          </a:xfrm>
          <a:prstGeom prst="rect">
            <a:avLst/>
          </a:prstGeom>
          <a:noFill/>
          <a:ln/>
        </p:spPr>
        <p:txBody>
          <a:bodyPr wrap="square" lIns="0" tIns="0" rIns="0" bIns="0" rtlCol="0" anchor="t">
            <a:noAutofit/>
          </a:bodyPr>
          <a:lstStyle/>
          <a:p>
            <a:pPr marL="0" indent="0" algn="l">
              <a:lnSpc>
                <a:spcPts val="750"/>
              </a:lnSpc>
              <a:buNone/>
            </a:pPr>
            <a:r>
              <a:rPr lang="en-US" sz="2000" kern="0" spc="138" dirty="0">
                <a:solidFill>
                  <a:srgbClr val="FF8CC4"/>
                </a:solidFill>
                <a:latin typeface="Graphik Light" panose="020B0403030202060203" pitchFamily="34" charset="0"/>
                <a:ea typeface="Instrument Sans" pitchFamily="34" charset="-122"/>
                <a:cs typeface="Instrument Sans" pitchFamily="34" charset="-120"/>
              </a:rPr>
              <a:t>AND THAT IS THE MOMENT WE ARE SPEAKING INTO</a:t>
            </a:r>
            <a:endParaRPr lang="en-US" sz="2000" dirty="0">
              <a:latin typeface="Graphik Light" panose="020B0403030202060203" pitchFamily="34" charset="0"/>
            </a:endParaRPr>
          </a:p>
        </p:txBody>
      </p:sp>
      <p:sp>
        <p:nvSpPr>
          <p:cNvPr id="7" name="Text 4"/>
          <p:cNvSpPr txBox="1"/>
          <p:nvPr/>
        </p:nvSpPr>
        <p:spPr>
          <a:xfrm>
            <a:off x="950695" y="5688813"/>
            <a:ext cx="5921763" cy="846295"/>
          </a:xfrm>
          <a:prstGeom prst="rect">
            <a:avLst/>
          </a:prstGeom>
          <a:noFill/>
          <a:ln/>
        </p:spPr>
        <p:txBody>
          <a:bodyPr wrap="square" lIns="0" tIns="0" rIns="0" bIns="0" rtlCol="0" anchor="t">
            <a:normAutofit/>
          </a:bodyPr>
          <a:lstStyle/>
          <a:p>
            <a:pPr marL="0" indent="0" algn="l">
              <a:lnSpc>
                <a:spcPts val="3604"/>
              </a:lnSpc>
              <a:buNone/>
            </a:pPr>
            <a:r>
              <a:rPr lang="en-US" sz="2800" kern="0" spc="-95" dirty="0">
                <a:solidFill>
                  <a:srgbClr val="FFFFFF"/>
                </a:solidFill>
                <a:latin typeface="Graphik Light" panose="020B0403030202060203" pitchFamily="34" charset="0"/>
                <a:ea typeface="Newsreader" pitchFamily="34" charset="-122"/>
                <a:cs typeface="Newsreader" pitchFamily="34" charset="-120"/>
              </a:rPr>
              <a:t>They are asking to </a:t>
            </a:r>
            <a:r>
              <a:rPr lang="en-US" sz="2800" kern="0" spc="-95" dirty="0">
                <a:solidFill>
                  <a:srgbClr val="FF9ECB"/>
                </a:solidFill>
                <a:latin typeface="Graphik Light" panose="020B0403030202060203" pitchFamily="34" charset="0"/>
                <a:ea typeface="Newsreader" pitchFamily="34" charset="-122"/>
                <a:cs typeface="Newsreader" pitchFamily="34" charset="-120"/>
              </a:rPr>
              <a:t>stay strong.</a:t>
            </a:r>
            <a:endParaRPr lang="en-US" sz="2800" dirty="0">
              <a:latin typeface="Graphik Light" panose="020B0403030202060203" pitchFamily="34" charset="0"/>
            </a:endParaRPr>
          </a:p>
        </p:txBody>
      </p:sp>
      <p:pic>
        <p:nvPicPr>
          <p:cNvPr id="8" name="Picture 7">
            <a:extLst>
              <a:ext uri="{FF2B5EF4-FFF2-40B4-BE49-F238E27FC236}">
                <a16:creationId xmlns:a16="http://schemas.microsoft.com/office/drawing/2014/main" id="{5F9D4622-C4C7-C3CA-B554-4EF2A0EEED44}"/>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8">
    <p:bg>
      <p:bgPr>
        <a:solidFill>
          <a:srgbClr val="050B18"/>
        </a:solidFill>
        <a:effectLst/>
      </p:bgPr>
    </p:bg>
    <p:spTree>
      <p:nvGrpSpPr>
        <p:cNvPr id="1" name=""/>
        <p:cNvGrpSpPr/>
        <p:nvPr/>
      </p:nvGrpSpPr>
      <p:grpSpPr>
        <a:xfrm>
          <a:off x="0" y="0"/>
          <a:ext cx="0" cy="0"/>
          <a:chOff x="0" y="0"/>
          <a:chExt cx="0" cy="0"/>
        </a:xfrm>
      </p:grpSpPr>
      <p:pic>
        <p:nvPicPr>
          <p:cNvPr id="2" name="Image 0" descr="bgjpg/068.jpg"/>
          <p:cNvPicPr>
            <a:picLocks noChangeAspect="1"/>
          </p:cNvPicPr>
          <p:nvPr/>
        </p:nvPicPr>
        <p:blipFill>
          <a:blip r:embed="rId3"/>
          <a:srcRect t="6558" r="4219"/>
          <a:stretch>
            <a:fillRect/>
          </a:stretch>
        </p:blipFill>
        <p:spPr>
          <a:xfrm>
            <a:off x="1" y="0"/>
            <a:ext cx="12192000" cy="6857999"/>
          </a:xfrm>
          <a:prstGeom prst="rect">
            <a:avLst/>
          </a:prstGeom>
        </p:spPr>
      </p:pic>
      <p:sp>
        <p:nvSpPr>
          <p:cNvPr id="3" name="Text 0"/>
          <p:cNvSpPr txBox="1"/>
          <p:nvPr/>
        </p:nvSpPr>
        <p:spPr>
          <a:xfrm>
            <a:off x="756722" y="865010"/>
            <a:ext cx="3785298" cy="178163"/>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E8B4BC"/>
                </a:solidFill>
                <a:latin typeface="Graphik Light" panose="020B0403030202060203" pitchFamily="34" charset="0"/>
                <a:ea typeface="Instrument Sans" pitchFamily="34" charset="-122"/>
                <a:cs typeface="Instrument Sans" pitchFamily="34" charset="-120"/>
              </a:rPr>
              <a:t>SO THIS IS OUR ANSWER</a:t>
            </a:r>
            <a:endParaRPr lang="en-US" sz="1600" dirty="0">
              <a:latin typeface="Graphik Light" panose="020B0403030202060203" pitchFamily="34" charset="0"/>
            </a:endParaRPr>
          </a:p>
        </p:txBody>
      </p:sp>
      <p:sp>
        <p:nvSpPr>
          <p:cNvPr id="4" name="Text 1"/>
          <p:cNvSpPr txBox="1"/>
          <p:nvPr/>
        </p:nvSpPr>
        <p:spPr>
          <a:xfrm>
            <a:off x="756722" y="1359391"/>
            <a:ext cx="10515881" cy="1941504"/>
          </a:xfrm>
          <a:prstGeom prst="rect">
            <a:avLst/>
          </a:prstGeom>
          <a:noFill/>
          <a:ln/>
        </p:spPr>
        <p:txBody>
          <a:bodyPr wrap="square" lIns="0" tIns="0" rIns="0" bIns="0" rtlCol="0" anchor="t">
            <a:normAutofit/>
          </a:bodyPr>
          <a:lstStyle/>
          <a:p>
            <a:pPr marL="0" indent="0" algn="l">
              <a:lnSpc>
                <a:spcPts val="5304"/>
              </a:lnSpc>
              <a:buNone/>
            </a:pPr>
            <a:r>
              <a:rPr lang="en-US" sz="6600" kern="0" spc="-187" dirty="0">
                <a:solidFill>
                  <a:srgbClr val="FFFFFF"/>
                </a:solidFill>
                <a:latin typeface="Bookman Old Style" panose="02050604050505020204" pitchFamily="18" charset="0"/>
                <a:ea typeface="Newsreader" pitchFamily="34" charset="-122"/>
                <a:cs typeface="Newsreader" pitchFamily="34" charset="-120"/>
              </a:rPr>
              <a:t>ASEA Redox </a:t>
            </a:r>
            <a:r>
              <a:rPr lang="en-US" sz="6600" kern="0" spc="-187" dirty="0">
                <a:solidFill>
                  <a:srgbClr val="FFD9DF"/>
                </a:solidFill>
                <a:latin typeface="Bookman Old Style" panose="02050604050505020204" pitchFamily="18" charset="0"/>
                <a:ea typeface="Newsreader" pitchFamily="34" charset="-122"/>
                <a:cs typeface="Newsreader" pitchFamily="34" charset="-120"/>
              </a:rPr>
              <a:t>is the refusal.</a:t>
            </a:r>
            <a:r>
              <a:rPr lang="en-US" sz="6600" kern="0" spc="-187"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sp>
        <p:nvSpPr>
          <p:cNvPr id="5" name="Text 2"/>
          <p:cNvSpPr txBox="1"/>
          <p:nvPr/>
        </p:nvSpPr>
        <p:spPr>
          <a:xfrm>
            <a:off x="756722" y="2610104"/>
            <a:ext cx="8816735" cy="690791"/>
          </a:xfrm>
          <a:prstGeom prst="rect">
            <a:avLst/>
          </a:prstGeom>
          <a:noFill/>
          <a:ln/>
        </p:spPr>
        <p:txBody>
          <a:bodyPr wrap="square" lIns="0" tIns="0" rIns="0" bIns="0" rtlCol="0" anchor="t">
            <a:normAutofit/>
          </a:bodyPr>
          <a:lstStyle/>
          <a:p>
            <a:pPr marL="285750" indent="-285750" algn="l">
              <a:lnSpc>
                <a:spcPts val="2112"/>
              </a:lnSpc>
              <a:buFont typeface="Arial" panose="020B0604020202020204" pitchFamily="34" charset="0"/>
              <a:buChar char="•"/>
            </a:pPr>
            <a:r>
              <a:rPr lang="en-US" sz="2000" dirty="0">
                <a:solidFill>
                  <a:srgbClr val="FFE8EC"/>
                </a:solidFill>
                <a:latin typeface="Graphik Light" panose="020B0403030202060203" pitchFamily="34" charset="0"/>
                <a:ea typeface="Instrument Sans" pitchFamily="34" charset="-122"/>
                <a:cs typeface="Instrument Sans" pitchFamily="34" charset="-120"/>
              </a:rPr>
              <a:t>The refusal to let two decades of quiet decline become forty.</a:t>
            </a:r>
            <a:endParaRPr lang="en-US" sz="2000" dirty="0">
              <a:latin typeface="Graphik Light" panose="020B0403030202060203" pitchFamily="34" charset="0"/>
            </a:endParaRPr>
          </a:p>
        </p:txBody>
      </p:sp>
      <p:sp>
        <p:nvSpPr>
          <p:cNvPr id="6" name="Text 3"/>
          <p:cNvSpPr txBox="1"/>
          <p:nvPr/>
        </p:nvSpPr>
        <p:spPr>
          <a:xfrm>
            <a:off x="756722" y="3283584"/>
            <a:ext cx="8816735" cy="690791"/>
          </a:xfrm>
          <a:prstGeom prst="rect">
            <a:avLst/>
          </a:prstGeom>
          <a:noFill/>
          <a:ln/>
        </p:spPr>
        <p:txBody>
          <a:bodyPr wrap="square" lIns="0" tIns="0" rIns="0" bIns="0" rtlCol="0" anchor="t">
            <a:normAutofit/>
          </a:bodyPr>
          <a:lstStyle/>
          <a:p>
            <a:pPr marL="285750" indent="-285750" algn="l">
              <a:lnSpc>
                <a:spcPts val="2112"/>
              </a:lnSpc>
              <a:buFont typeface="Arial" panose="020B0604020202020204" pitchFamily="34" charset="0"/>
              <a:buChar char="•"/>
            </a:pPr>
            <a:r>
              <a:rPr lang="en-US" sz="2000" dirty="0">
                <a:solidFill>
                  <a:srgbClr val="FFE8EC"/>
                </a:solidFill>
                <a:latin typeface="Graphik Light" panose="020B0403030202060203" pitchFamily="34" charset="0"/>
                <a:ea typeface="Instrument Sans" pitchFamily="34" charset="-122"/>
                <a:cs typeface="Instrument Sans" pitchFamily="34" charset="-120"/>
              </a:rPr>
              <a:t>The refusal to let the body's own intelligence be undermined by time.</a:t>
            </a:r>
            <a:endParaRPr lang="en-US" sz="2000" dirty="0">
              <a:latin typeface="Graphik Light" panose="020B0403030202060203" pitchFamily="34" charset="0"/>
            </a:endParaRPr>
          </a:p>
        </p:txBody>
      </p:sp>
      <p:sp>
        <p:nvSpPr>
          <p:cNvPr id="7" name="Text 4"/>
          <p:cNvSpPr txBox="1"/>
          <p:nvPr/>
        </p:nvSpPr>
        <p:spPr>
          <a:xfrm>
            <a:off x="756722" y="3957064"/>
            <a:ext cx="6714099" cy="422610"/>
          </a:xfrm>
          <a:prstGeom prst="rect">
            <a:avLst/>
          </a:prstGeom>
          <a:noFill/>
          <a:ln/>
        </p:spPr>
        <p:txBody>
          <a:bodyPr wrap="square" lIns="0" tIns="0" rIns="0" bIns="0" rtlCol="0" anchor="t">
            <a:normAutofit/>
          </a:bodyPr>
          <a:lstStyle/>
          <a:p>
            <a:pPr marL="285750" indent="-285750" algn="l">
              <a:lnSpc>
                <a:spcPts val="2112"/>
              </a:lnSpc>
              <a:buFont typeface="Arial" panose="020B0604020202020204" pitchFamily="34" charset="0"/>
              <a:buChar char="•"/>
            </a:pPr>
            <a:r>
              <a:rPr lang="en-US" sz="2000" dirty="0">
                <a:solidFill>
                  <a:srgbClr val="FFE8EC"/>
                </a:solidFill>
                <a:latin typeface="Graphik Light" panose="020B0403030202060203" pitchFamily="34" charset="0"/>
                <a:ea typeface="Instrument Sans" pitchFamily="34" charset="-122"/>
                <a:cs typeface="Instrument Sans" pitchFamily="34" charset="-120"/>
              </a:rPr>
              <a:t>The refusal to let the signal go dark.</a:t>
            </a:r>
            <a:endParaRPr lang="en-US" sz="2000" dirty="0">
              <a:latin typeface="Graphik Light" panose="020B0403030202060203" pitchFamily="34" charset="0"/>
            </a:endParaRPr>
          </a:p>
        </p:txBody>
      </p:sp>
      <p:pic>
        <p:nvPicPr>
          <p:cNvPr id="8" name="Picture 7">
            <a:extLst>
              <a:ext uri="{FF2B5EF4-FFF2-40B4-BE49-F238E27FC236}">
                <a16:creationId xmlns:a16="http://schemas.microsoft.com/office/drawing/2014/main" id="{310DB477-C2C5-0523-3F57-BF58C06AE6A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9">
    <p:bg>
      <p:bgPr>
        <a:solidFill>
          <a:srgbClr val="050B18"/>
        </a:solidFill>
        <a:effectLst/>
      </p:bgPr>
    </p:bg>
    <p:spTree>
      <p:nvGrpSpPr>
        <p:cNvPr id="1" name=""/>
        <p:cNvGrpSpPr/>
        <p:nvPr/>
      </p:nvGrpSpPr>
      <p:grpSpPr>
        <a:xfrm>
          <a:off x="0" y="0"/>
          <a:ext cx="0" cy="0"/>
          <a:chOff x="0" y="0"/>
          <a:chExt cx="0" cy="0"/>
        </a:xfrm>
      </p:grpSpPr>
      <p:pic>
        <p:nvPicPr>
          <p:cNvPr id="2" name="Image 0" descr="bgjpg/069.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5076174" y="1521502"/>
            <a:ext cx="2039247" cy="652071"/>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F0B8D0"/>
                </a:solidFill>
                <a:latin typeface="Graphik Light" panose="020B0403030202060203" pitchFamily="34" charset="0"/>
                <a:ea typeface="Instrument Sans" pitchFamily="34" charset="-122"/>
                <a:cs typeface="Instrument Sans" pitchFamily="34" charset="-120"/>
              </a:rPr>
              <a:t>THE PROMISE</a:t>
            </a:r>
            <a:endParaRPr lang="en-US" sz="1600" dirty="0">
              <a:latin typeface="Graphik Light" panose="020B0403030202060203" pitchFamily="34" charset="0"/>
            </a:endParaRPr>
          </a:p>
        </p:txBody>
      </p:sp>
      <p:sp>
        <p:nvSpPr>
          <p:cNvPr id="4" name="Text 1"/>
          <p:cNvSpPr txBox="1"/>
          <p:nvPr/>
        </p:nvSpPr>
        <p:spPr>
          <a:xfrm>
            <a:off x="2022008" y="2443397"/>
            <a:ext cx="8147581" cy="1692175"/>
          </a:xfrm>
          <a:prstGeom prst="rect">
            <a:avLst/>
          </a:prstGeom>
          <a:noFill/>
          <a:ln/>
        </p:spPr>
        <p:txBody>
          <a:bodyPr wrap="square" lIns="0" tIns="0" rIns="0" bIns="0" rtlCol="0" anchor="t">
            <a:normAutofit fontScale="85000" lnSpcReduction="10000"/>
          </a:bodyPr>
          <a:lstStyle/>
          <a:p>
            <a:pPr marL="0" indent="0" algn="ctr">
              <a:lnSpc>
                <a:spcPts val="9776"/>
              </a:lnSpc>
              <a:buNone/>
            </a:pPr>
            <a:r>
              <a:rPr lang="en-US" sz="14500" kern="0" spc="-468" dirty="0">
                <a:solidFill>
                  <a:srgbClr val="FFFFFF"/>
                </a:solidFill>
                <a:latin typeface="Bookman Old Style" panose="02050604050505020204" pitchFamily="18" charset="0"/>
                <a:ea typeface="Newsreader" pitchFamily="34" charset="-122"/>
                <a:cs typeface="Newsreader" pitchFamily="34" charset="-120"/>
              </a:rPr>
              <a:t>Age </a:t>
            </a:r>
            <a:r>
              <a:rPr lang="en-US" sz="14500" kern="0" spc="-468" dirty="0">
                <a:solidFill>
                  <a:srgbClr val="FFD0E6"/>
                </a:solidFill>
                <a:latin typeface="Bookman Old Style" panose="02050604050505020204" pitchFamily="18" charset="0"/>
                <a:ea typeface="Newsreader" pitchFamily="34" charset="-122"/>
                <a:cs typeface="Newsreader" pitchFamily="34" charset="-120"/>
              </a:rPr>
              <a:t>Strong.</a:t>
            </a:r>
            <a:endParaRPr lang="en-US" sz="14500" dirty="0">
              <a:latin typeface="Bookman Old Style" panose="02050604050505020204" pitchFamily="18" charset="0"/>
            </a:endParaRPr>
          </a:p>
        </p:txBody>
      </p:sp>
      <p:sp>
        <p:nvSpPr>
          <p:cNvPr id="5" name="Text 2"/>
          <p:cNvSpPr txBox="1"/>
          <p:nvPr/>
        </p:nvSpPr>
        <p:spPr>
          <a:xfrm>
            <a:off x="3057993" y="3963988"/>
            <a:ext cx="6805535" cy="1552392"/>
          </a:xfrm>
          <a:prstGeom prst="rect">
            <a:avLst/>
          </a:prstGeom>
          <a:noFill/>
          <a:ln/>
        </p:spPr>
        <p:txBody>
          <a:bodyPr wrap="square" lIns="0" tIns="0" rIns="0" bIns="0" rtlCol="0" anchor="t">
            <a:normAutofit/>
          </a:bodyPr>
          <a:lstStyle/>
          <a:p>
            <a:pPr marL="0" indent="0" algn="ctr">
              <a:buNone/>
            </a:pPr>
            <a:r>
              <a:rPr lang="en-US" sz="2800" dirty="0">
                <a:solidFill>
                  <a:srgbClr val="EED6E8"/>
                </a:solidFill>
                <a:latin typeface="Graphik Light" panose="020B0403030202060203" pitchFamily="34" charset="0"/>
                <a:ea typeface="Instrument Sans" pitchFamily="34" charset="-122"/>
                <a:cs typeface="Instrument Sans" pitchFamily="34" charset="-120"/>
              </a:rPr>
              <a:t>Not younger. Stronger. </a:t>
            </a:r>
          </a:p>
          <a:p>
            <a:pPr marL="0" indent="0" algn="ctr">
              <a:buNone/>
            </a:pPr>
            <a:r>
              <a:rPr lang="en-US" sz="2800" dirty="0">
                <a:solidFill>
                  <a:srgbClr val="EED6E8"/>
                </a:solidFill>
                <a:latin typeface="Graphik Light" panose="020B0403030202060203" pitchFamily="34" charset="0"/>
                <a:ea typeface="Instrument Sans" pitchFamily="34" charset="-122"/>
                <a:cs typeface="Instrument Sans" pitchFamily="34" charset="-120"/>
              </a:rPr>
              <a:t>For as long as you intend to keep going.</a:t>
            </a:r>
            <a:endParaRPr lang="en-US" sz="2800" dirty="0">
              <a:latin typeface="Graphik Light" panose="020B0403030202060203" pitchFamily="34" charset="0"/>
            </a:endParaRPr>
          </a:p>
        </p:txBody>
      </p:sp>
      <p:pic>
        <p:nvPicPr>
          <p:cNvPr id="6" name="Picture 5">
            <a:extLst>
              <a:ext uri="{FF2B5EF4-FFF2-40B4-BE49-F238E27FC236}">
                <a16:creationId xmlns:a16="http://schemas.microsoft.com/office/drawing/2014/main" id="{67F4C90C-B8C8-36A3-2D7B-36BDC554F17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70">
    <p:bg>
      <p:bgPr>
        <a:solidFill>
          <a:srgbClr val="050B18"/>
        </a:solidFill>
        <a:effectLst/>
      </p:bgPr>
    </p:bg>
    <p:spTree>
      <p:nvGrpSpPr>
        <p:cNvPr id="1" name=""/>
        <p:cNvGrpSpPr/>
        <p:nvPr/>
      </p:nvGrpSpPr>
      <p:grpSpPr>
        <a:xfrm>
          <a:off x="0" y="0"/>
          <a:ext cx="0" cy="0"/>
          <a:chOff x="0" y="0"/>
          <a:chExt cx="0" cy="0"/>
        </a:xfrm>
      </p:grpSpPr>
      <p:pic>
        <p:nvPicPr>
          <p:cNvPr id="2" name="Image 0" descr="bgjpg/070.jpg"/>
          <p:cNvPicPr>
            <a:picLocks noChangeAspect="1"/>
          </p:cNvPicPr>
          <p:nvPr/>
        </p:nvPicPr>
        <p:blipFill>
          <a:blip r:embed="rId3"/>
          <a:srcRect t="21623" r="21620"/>
          <a:stretch>
            <a:fillRect/>
          </a:stretch>
        </p:blipFill>
        <p:spPr>
          <a:xfrm>
            <a:off x="1" y="0"/>
            <a:ext cx="12191999" cy="6858000"/>
          </a:xfrm>
          <a:prstGeom prst="rect">
            <a:avLst/>
          </a:prstGeom>
        </p:spPr>
      </p:pic>
      <p:sp>
        <p:nvSpPr>
          <p:cNvPr id="3" name="Text 0"/>
          <p:cNvSpPr txBox="1"/>
          <p:nvPr/>
        </p:nvSpPr>
        <p:spPr>
          <a:xfrm>
            <a:off x="756722" y="681416"/>
            <a:ext cx="2795947" cy="352747"/>
          </a:xfrm>
          <a:prstGeom prst="rect">
            <a:avLst/>
          </a:prstGeom>
          <a:noFill/>
          <a:ln/>
        </p:spPr>
        <p:txBody>
          <a:bodyPr wrap="square" lIns="0" tIns="0" rIns="0" bIns="0" rtlCol="0" anchor="t">
            <a:no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LEDGER</a:t>
            </a:r>
            <a:endParaRPr lang="en-US" sz="1600" dirty="0">
              <a:latin typeface="Graphik Light" panose="020B0403030202060203" pitchFamily="34" charset="0"/>
            </a:endParaRPr>
          </a:p>
        </p:txBody>
      </p:sp>
      <p:sp>
        <p:nvSpPr>
          <p:cNvPr id="4" name="Text 1"/>
          <p:cNvSpPr txBox="1"/>
          <p:nvPr/>
        </p:nvSpPr>
        <p:spPr>
          <a:xfrm>
            <a:off x="756722" y="1034164"/>
            <a:ext cx="11220419" cy="2314755"/>
          </a:xfrm>
          <a:prstGeom prst="rect">
            <a:avLst/>
          </a:prstGeom>
          <a:noFill/>
          <a:ln/>
        </p:spPr>
        <p:txBody>
          <a:bodyPr wrap="square" lIns="0" tIns="0" rIns="0" bIns="0" rtlCol="0" anchor="t">
            <a:normAutofit/>
          </a:bodyPr>
          <a:lstStyle/>
          <a:p>
            <a:pPr marL="0" indent="0" algn="l">
              <a:lnSpc>
                <a:spcPts val="6324"/>
              </a:lnSpc>
              <a:buNone/>
            </a:pPr>
            <a:r>
              <a:rPr lang="en-US" sz="4800" kern="0" spc="-198" dirty="0">
                <a:solidFill>
                  <a:srgbClr val="FFFFFF"/>
                </a:solidFill>
                <a:latin typeface="Bookman Old Style" panose="02050604050505020204" pitchFamily="18" charset="0"/>
                <a:ea typeface="Newsreader" pitchFamily="34" charset="-122"/>
                <a:cs typeface="Newsreader" pitchFamily="34" charset="-120"/>
              </a:rPr>
              <a:t>This is our story. </a:t>
            </a:r>
            <a:r>
              <a:rPr lang="en-US" sz="4800" kern="0" spc="-198" dirty="0">
                <a:solidFill>
                  <a:srgbClr val="72A7D7"/>
                </a:solidFill>
                <a:latin typeface="Bookman Old Style" panose="02050604050505020204" pitchFamily="18" charset="0"/>
                <a:ea typeface="Newsreader" pitchFamily="34" charset="-122"/>
                <a:cs typeface="Newsreader" pitchFamily="34" charset="-120"/>
              </a:rPr>
              <a:t>And we can back it.</a:t>
            </a:r>
            <a:r>
              <a:rPr lang="en-US" sz="48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4800" dirty="0">
              <a:latin typeface="Bookman Old Style" panose="02050604050505020204" pitchFamily="18" charset="0"/>
            </a:endParaRPr>
          </a:p>
        </p:txBody>
      </p:sp>
      <p:sp>
        <p:nvSpPr>
          <p:cNvPr id="5" name="Text 2"/>
          <p:cNvSpPr txBox="1"/>
          <p:nvPr/>
        </p:nvSpPr>
        <p:spPr>
          <a:xfrm>
            <a:off x="756722" y="232216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FFFFFF"/>
                </a:solidFill>
                <a:latin typeface="Bookman Old Style" panose="02050604050505020204" pitchFamily="18" charset="0"/>
                <a:ea typeface="Newsreader" pitchFamily="34" charset="-122"/>
                <a:cs typeface="Newsreader" pitchFamily="34" charset="-120"/>
              </a:rPr>
              <a:t>$2B</a:t>
            </a:r>
            <a:endParaRPr lang="en-US" sz="5238" dirty="0">
              <a:latin typeface="Bookman Old Style" panose="02050604050505020204" pitchFamily="18" charset="0"/>
            </a:endParaRPr>
          </a:p>
        </p:txBody>
      </p:sp>
      <p:sp>
        <p:nvSpPr>
          <p:cNvPr id="6" name="Text 3"/>
          <p:cNvSpPr txBox="1"/>
          <p:nvPr/>
        </p:nvSpPr>
        <p:spPr>
          <a:xfrm>
            <a:off x="4075518" y="232216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FFFFFF"/>
                </a:solidFill>
                <a:latin typeface="Bookman Old Style" panose="02050604050505020204" pitchFamily="18" charset="0"/>
                <a:ea typeface="Newsreader" pitchFamily="34" charset="-122"/>
                <a:cs typeface="Newsreader" pitchFamily="34" charset="-120"/>
              </a:rPr>
              <a:t>2</a:t>
            </a:r>
            <a:endParaRPr lang="en-US" sz="5238" dirty="0">
              <a:latin typeface="Bookman Old Style" panose="02050604050505020204" pitchFamily="18" charset="0"/>
            </a:endParaRPr>
          </a:p>
        </p:txBody>
      </p:sp>
      <p:sp>
        <p:nvSpPr>
          <p:cNvPr id="7" name="Text 4"/>
          <p:cNvSpPr txBox="1"/>
          <p:nvPr/>
        </p:nvSpPr>
        <p:spPr>
          <a:xfrm>
            <a:off x="7049540" y="232216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FFFFFF"/>
                </a:solidFill>
                <a:latin typeface="Bookman Old Style" panose="02050604050505020204" pitchFamily="18" charset="0"/>
                <a:ea typeface="Newsreader" pitchFamily="34" charset="-122"/>
                <a:cs typeface="Newsreader" pitchFamily="34" charset="-120"/>
              </a:rPr>
              <a:t>10+</a:t>
            </a:r>
            <a:endParaRPr lang="en-US" sz="5238" dirty="0">
              <a:latin typeface="Bookman Old Style" panose="02050604050505020204" pitchFamily="18" charset="0"/>
            </a:endParaRPr>
          </a:p>
        </p:txBody>
      </p:sp>
      <p:sp>
        <p:nvSpPr>
          <p:cNvPr id="8" name="Text 5"/>
          <p:cNvSpPr txBox="1"/>
          <p:nvPr/>
        </p:nvSpPr>
        <p:spPr>
          <a:xfrm>
            <a:off x="951592" y="461365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FFFFFF"/>
                </a:solidFill>
                <a:latin typeface="Bookman Old Style" panose="02050604050505020204" pitchFamily="18" charset="0"/>
                <a:ea typeface="Newsreader" pitchFamily="34" charset="-122"/>
                <a:cs typeface="Newsreader" pitchFamily="34" charset="-120"/>
              </a:rPr>
              <a:t>FDA</a:t>
            </a:r>
            <a:endParaRPr lang="en-US" sz="5238" dirty="0">
              <a:latin typeface="Bookman Old Style" panose="02050604050505020204" pitchFamily="18" charset="0"/>
            </a:endParaRPr>
          </a:p>
        </p:txBody>
      </p:sp>
      <p:sp>
        <p:nvSpPr>
          <p:cNvPr id="9" name="Text 6"/>
          <p:cNvSpPr txBox="1"/>
          <p:nvPr/>
        </p:nvSpPr>
        <p:spPr>
          <a:xfrm>
            <a:off x="4015555" y="461365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FFFFFF"/>
                </a:solidFill>
                <a:latin typeface="Bookman Old Style" panose="02050604050505020204" pitchFamily="18" charset="0"/>
                <a:ea typeface="Newsreader" pitchFamily="34" charset="-122"/>
                <a:cs typeface="Newsreader" pitchFamily="34" charset="-120"/>
              </a:rPr>
              <a:t>35</a:t>
            </a:r>
            <a:endParaRPr lang="en-US" sz="5238" dirty="0">
              <a:latin typeface="Bookman Old Style" panose="02050604050505020204" pitchFamily="18" charset="0"/>
            </a:endParaRPr>
          </a:p>
        </p:txBody>
      </p:sp>
      <p:sp>
        <p:nvSpPr>
          <p:cNvPr id="10" name="Text 7"/>
          <p:cNvSpPr txBox="1"/>
          <p:nvPr/>
        </p:nvSpPr>
        <p:spPr>
          <a:xfrm>
            <a:off x="7094507" y="4613651"/>
            <a:ext cx="3268323" cy="1302987"/>
          </a:xfrm>
          <a:prstGeom prst="rect">
            <a:avLst/>
          </a:prstGeom>
          <a:noFill/>
          <a:ln/>
        </p:spPr>
        <p:txBody>
          <a:bodyPr wrap="square" lIns="0" tIns="0" rIns="0" bIns="0" rtlCol="0" anchor="t">
            <a:normAutofit/>
          </a:bodyPr>
          <a:lstStyle/>
          <a:p>
            <a:pPr marL="0" indent="0" algn="l">
              <a:lnSpc>
                <a:spcPts val="5400"/>
              </a:lnSpc>
              <a:buNone/>
            </a:pPr>
            <a:r>
              <a:rPr lang="en-US" sz="5238" kern="0" spc="-227" dirty="0">
                <a:solidFill>
                  <a:srgbClr val="A8C9E8"/>
                </a:solidFill>
                <a:latin typeface="Bookman Old Style" panose="02050604050505020204" pitchFamily="18" charset="0"/>
                <a:ea typeface="Newsreader" pitchFamily="34" charset="-122"/>
                <a:cs typeface="Newsreader" pitchFamily="34" charset="-120"/>
              </a:rPr>
              <a:t>0</a:t>
            </a:r>
            <a:endParaRPr lang="en-US" sz="5238" dirty="0">
              <a:latin typeface="Bookman Old Style" panose="02050604050505020204" pitchFamily="18" charset="0"/>
            </a:endParaRPr>
          </a:p>
        </p:txBody>
      </p:sp>
      <p:pic>
        <p:nvPicPr>
          <p:cNvPr id="11" name="Picture 10">
            <a:extLst>
              <a:ext uri="{FF2B5EF4-FFF2-40B4-BE49-F238E27FC236}">
                <a16:creationId xmlns:a16="http://schemas.microsoft.com/office/drawing/2014/main" id="{5C15D6D9-199A-939E-578F-0D67D0E1EB1D}"/>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50B18"/>
        </a:solidFill>
        <a:effectLst/>
      </p:bgPr>
    </p:bg>
    <p:spTree>
      <p:nvGrpSpPr>
        <p:cNvPr id="1" name=""/>
        <p:cNvGrpSpPr/>
        <p:nvPr/>
      </p:nvGrpSpPr>
      <p:grpSpPr>
        <a:xfrm>
          <a:off x="0" y="0"/>
          <a:ext cx="0" cy="0"/>
          <a:chOff x="0" y="0"/>
          <a:chExt cx="0" cy="0"/>
        </a:xfrm>
      </p:grpSpPr>
      <p:pic>
        <p:nvPicPr>
          <p:cNvPr id="7" name="Image 0" descr="bgjpg/008.jpg">
            <a:extLst>
              <a:ext uri="{FF2B5EF4-FFF2-40B4-BE49-F238E27FC236}">
                <a16:creationId xmlns:a16="http://schemas.microsoft.com/office/drawing/2014/main" id="{521C93F3-8E3A-680E-C15F-916F6A323FFD}"/>
              </a:ext>
            </a:extLst>
          </p:cNvPr>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981750" y="2509899"/>
            <a:ext cx="2228194" cy="464174"/>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PERSPECTIVE</a:t>
            </a:r>
            <a:endParaRPr lang="en-US" sz="1600" dirty="0">
              <a:latin typeface="Graphik Light" panose="020B0403030202060203" pitchFamily="34" charset="0"/>
            </a:endParaRPr>
          </a:p>
        </p:txBody>
      </p:sp>
      <p:sp>
        <p:nvSpPr>
          <p:cNvPr id="4" name="Text 1"/>
          <p:cNvSpPr txBox="1"/>
          <p:nvPr/>
        </p:nvSpPr>
        <p:spPr>
          <a:xfrm>
            <a:off x="-306" y="2974073"/>
            <a:ext cx="12191695" cy="1814487"/>
          </a:xfrm>
          <a:prstGeom prst="rect">
            <a:avLst/>
          </a:prstGeom>
          <a:noFill/>
          <a:ln/>
        </p:spPr>
        <p:txBody>
          <a:bodyPr wrap="square" lIns="0" tIns="0" rIns="0" bIns="0" rtlCol="0" anchor="t">
            <a:normAutofit/>
          </a:bodyPr>
          <a:lstStyle/>
          <a:p>
            <a:pPr marL="0" indent="0" algn="ctr">
              <a:lnSpc>
                <a:spcPts val="7448"/>
              </a:lnSpc>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A </a:t>
            </a:r>
            <a:r>
              <a:rPr lang="en-US" sz="6600" kern="0" spc="-289" dirty="0">
                <a:solidFill>
                  <a:srgbClr val="A8C9E8"/>
                </a:solidFill>
                <a:latin typeface="Bookman Old Style" panose="02050604050505020204" pitchFamily="18" charset="0"/>
                <a:ea typeface="Newsreader" pitchFamily="34" charset="-122"/>
                <a:cs typeface="Newsreader" pitchFamily="34" charset="-120"/>
              </a:rPr>
              <a:t>clearer</a:t>
            </a:r>
            <a:r>
              <a:rPr lang="en-US" sz="6600" kern="0" spc="-289" dirty="0">
                <a:solidFill>
                  <a:srgbClr val="FFFFFF"/>
                </a:solidFill>
                <a:latin typeface="Bookman Old Style" panose="02050604050505020204" pitchFamily="18" charset="0"/>
                <a:ea typeface="Newsreader" pitchFamily="34" charset="-122"/>
                <a:cs typeface="Newsreader" pitchFamily="34" charset="-120"/>
              </a:rPr>
              <a:t> view. </a:t>
            </a:r>
            <a:endParaRPr lang="en-US" sz="6600" dirty="0">
              <a:latin typeface="Bookman Old Style" panose="02050604050505020204" pitchFamily="18" charset="0"/>
            </a:endParaRPr>
          </a:p>
        </p:txBody>
      </p:sp>
      <p:sp>
        <p:nvSpPr>
          <p:cNvPr id="5" name="Text 2"/>
          <p:cNvSpPr txBox="1"/>
          <p:nvPr/>
        </p:nvSpPr>
        <p:spPr>
          <a:xfrm>
            <a:off x="0" y="4788560"/>
            <a:ext cx="12191694" cy="787888"/>
          </a:xfrm>
          <a:prstGeom prst="rect">
            <a:avLst/>
          </a:prstGeom>
          <a:noFill/>
          <a:ln/>
        </p:spPr>
        <p:txBody>
          <a:bodyPr wrap="square" lIns="0" tIns="0" rIns="0" bIns="0" rtlCol="0" anchor="t">
            <a:normAutofit/>
          </a:bodyPr>
          <a:lstStyle/>
          <a:p>
            <a:pPr marL="0" indent="0" algn="ctr">
              <a:lnSpc>
                <a:spcPts val="2475"/>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Three years away created space to reflect on ASEA and the future.</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698AD4AB-9FD4-E9FB-7C05-D2FD4B93FAB2}"/>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1">
    <p:bg>
      <p:bgPr>
        <a:solidFill>
          <a:srgbClr val="050B18"/>
        </a:solidFill>
        <a:effectLst/>
      </p:bgPr>
    </p:bg>
    <p:spTree>
      <p:nvGrpSpPr>
        <p:cNvPr id="1" name=""/>
        <p:cNvGrpSpPr/>
        <p:nvPr/>
      </p:nvGrpSpPr>
      <p:grpSpPr>
        <a:xfrm>
          <a:off x="0" y="0"/>
          <a:ext cx="0" cy="0"/>
          <a:chOff x="0" y="0"/>
          <a:chExt cx="0" cy="0"/>
        </a:xfrm>
      </p:grpSpPr>
      <p:pic>
        <p:nvPicPr>
          <p:cNvPr id="2" name="Image 0" descr="bgjpg/071.jpg"/>
          <p:cNvPicPr>
            <a:picLocks noChangeAspect="1"/>
          </p:cNvPicPr>
          <p:nvPr/>
        </p:nvPicPr>
        <p:blipFill>
          <a:blip r:embed="rId3"/>
          <a:srcRect t="6121" r="4465"/>
          <a:stretch>
            <a:fillRect/>
          </a:stretch>
        </p:blipFill>
        <p:spPr>
          <a:xfrm>
            <a:off x="1" y="0"/>
            <a:ext cx="12192000" cy="6857999"/>
          </a:xfrm>
          <a:prstGeom prst="rect">
            <a:avLst/>
          </a:prstGeom>
        </p:spPr>
      </p:pic>
      <p:sp>
        <p:nvSpPr>
          <p:cNvPr id="3" name="Text 0"/>
          <p:cNvSpPr txBox="1"/>
          <p:nvPr/>
        </p:nvSpPr>
        <p:spPr>
          <a:xfrm>
            <a:off x="756722" y="1089818"/>
            <a:ext cx="2697678" cy="347045"/>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TAKING IT TO MARKET</a:t>
            </a:r>
            <a:endParaRPr lang="en-US" sz="1600" dirty="0">
              <a:latin typeface="Graphik Light" panose="020B0403030202060203" pitchFamily="34" charset="0"/>
            </a:endParaRPr>
          </a:p>
        </p:txBody>
      </p:sp>
      <p:sp>
        <p:nvSpPr>
          <p:cNvPr id="4" name="Text 1"/>
          <p:cNvSpPr txBox="1"/>
          <p:nvPr/>
        </p:nvSpPr>
        <p:spPr>
          <a:xfrm>
            <a:off x="756722" y="1663909"/>
            <a:ext cx="9997160" cy="1602278"/>
          </a:xfrm>
          <a:prstGeom prst="rect">
            <a:avLst/>
          </a:prstGeom>
          <a:noFill/>
          <a:ln/>
        </p:spPr>
        <p:txBody>
          <a:bodyPr wrap="square" lIns="0" tIns="0" rIns="0" bIns="0" rtlCol="0" anchor="t">
            <a:normAutofit lnSpcReduction="10000"/>
          </a:bodyPr>
          <a:lstStyle/>
          <a:p>
            <a:pPr marL="0" indent="0" algn="l">
              <a:buNone/>
            </a:pPr>
            <a:r>
              <a:rPr lang="en-US" sz="5400" kern="0" spc="-128" dirty="0">
                <a:solidFill>
                  <a:srgbClr val="FFFFFF"/>
                </a:solidFill>
                <a:latin typeface="Bookman Old Style" panose="02050604050505020204" pitchFamily="18" charset="0"/>
                <a:ea typeface="Newsreader" pitchFamily="34" charset="-122"/>
                <a:cs typeface="Newsreader" pitchFamily="34" charset="-120"/>
              </a:rPr>
              <a:t>None of this matters if we cannot </a:t>
            </a:r>
            <a:r>
              <a:rPr lang="en-US" sz="5400" kern="0" spc="-128" dirty="0">
                <a:solidFill>
                  <a:srgbClr val="72A7D7"/>
                </a:solidFill>
                <a:latin typeface="Bookman Old Style" panose="02050604050505020204" pitchFamily="18" charset="0"/>
                <a:ea typeface="Newsreader" pitchFamily="34" charset="-122"/>
                <a:cs typeface="Newsreader" pitchFamily="34" charset="-120"/>
              </a:rPr>
              <a:t>empower you to tell it.</a:t>
            </a:r>
            <a:r>
              <a:rPr lang="en-US" sz="5400" kern="0" spc="-128"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980" y="3453619"/>
            <a:ext cx="8133663" cy="805934"/>
          </a:xfrm>
          <a:prstGeom prst="rect">
            <a:avLst/>
          </a:prstGeom>
          <a:noFill/>
          <a:ln/>
        </p:spPr>
        <p:txBody>
          <a:bodyPr wrap="square" lIns="0" tIns="0" rIns="0" bIns="0" rtlCol="0" anchor="t">
            <a:normAutofit fontScale="92500" lnSpcReduction="20000"/>
          </a:bodyPr>
          <a:lstStyle/>
          <a:p>
            <a:pPr marL="0" indent="0" algn="l">
              <a:lnSpc>
                <a:spcPct val="160000"/>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The science is settled. The story is written. What is left is whether it travels — and that has never been a belief problem. It is a design problem.</a:t>
            </a:r>
            <a:endParaRPr lang="en-US" sz="2000" dirty="0">
              <a:latin typeface="Graphik Light" panose="020B0403030202060203" pitchFamily="34" charset="0"/>
            </a:endParaRPr>
          </a:p>
        </p:txBody>
      </p:sp>
      <p:sp>
        <p:nvSpPr>
          <p:cNvPr id="6" name="Text 3"/>
          <p:cNvSpPr txBox="1"/>
          <p:nvPr/>
        </p:nvSpPr>
        <p:spPr>
          <a:xfrm>
            <a:off x="756722" y="4987925"/>
            <a:ext cx="10194035" cy="1141701"/>
          </a:xfrm>
          <a:prstGeom prst="rect">
            <a:avLst/>
          </a:prstGeom>
          <a:noFill/>
          <a:ln/>
        </p:spPr>
        <p:txBody>
          <a:bodyPr wrap="square" lIns="0" tIns="0" rIns="0" bIns="0" rtlCol="0" anchor="t">
            <a:normAutofit/>
          </a:bodyPr>
          <a:lstStyle/>
          <a:p>
            <a:pPr marL="0" indent="0" algn="l">
              <a:lnSpc>
                <a:spcPts val="3720"/>
              </a:lnSpc>
              <a:buNone/>
            </a:pPr>
            <a:r>
              <a:rPr lang="en-US" sz="2400" kern="0" spc="-81" dirty="0">
                <a:solidFill>
                  <a:srgbClr val="8FC4F0"/>
                </a:solidFill>
                <a:latin typeface="Bookman Old Style" panose="02050604050505020204" pitchFamily="18" charset="0"/>
                <a:ea typeface="Newsreader" pitchFamily="34" charset="-122"/>
                <a:cs typeface="Newsreader" pitchFamily="34" charset="-120"/>
              </a:rPr>
              <a:t>So we built you </a:t>
            </a:r>
            <a:r>
              <a:rPr lang="en-US" sz="2400" kern="0" spc="-81" dirty="0">
                <a:solidFill>
                  <a:schemeClr val="bg1"/>
                </a:solidFill>
                <a:latin typeface="Bookman Old Style" panose="02050604050505020204" pitchFamily="18" charset="0"/>
                <a:ea typeface="Newsreader" pitchFamily="34" charset="-122"/>
                <a:cs typeface="Newsreader" pitchFamily="34" charset="-120"/>
              </a:rPr>
              <a:t>the entire ecosystem </a:t>
            </a:r>
            <a:r>
              <a:rPr lang="en-US" sz="2400" kern="0" spc="-81" dirty="0">
                <a:solidFill>
                  <a:srgbClr val="8FC4F0"/>
                </a:solidFill>
                <a:latin typeface="Bookman Old Style" panose="02050604050505020204" pitchFamily="18" charset="0"/>
                <a:ea typeface="Newsreader" pitchFamily="34" charset="-122"/>
                <a:cs typeface="Newsreader" pitchFamily="34" charset="-120"/>
              </a:rPr>
              <a:t>of tools that carry the message.</a:t>
            </a:r>
            <a:endParaRPr lang="en-US" sz="2400" dirty="0">
              <a:latin typeface="Bookman Old Style" panose="02050604050505020204" pitchFamily="18" charset="0"/>
            </a:endParaRPr>
          </a:p>
        </p:txBody>
      </p:sp>
      <p:pic>
        <p:nvPicPr>
          <p:cNvPr id="7" name="Picture 6">
            <a:extLst>
              <a:ext uri="{FF2B5EF4-FFF2-40B4-BE49-F238E27FC236}">
                <a16:creationId xmlns:a16="http://schemas.microsoft.com/office/drawing/2014/main" id="{5AD4913D-B491-D8CA-9C4F-97D4FBB3B8B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2">
    <p:bg>
      <p:bgPr>
        <a:solidFill>
          <a:srgbClr val="050B18"/>
        </a:solidFill>
        <a:effectLst/>
      </p:bgPr>
    </p:bg>
    <p:spTree>
      <p:nvGrpSpPr>
        <p:cNvPr id="1" name=""/>
        <p:cNvGrpSpPr/>
        <p:nvPr/>
      </p:nvGrpSpPr>
      <p:grpSpPr>
        <a:xfrm>
          <a:off x="0" y="0"/>
          <a:ext cx="0" cy="0"/>
          <a:chOff x="0" y="0"/>
          <a:chExt cx="0" cy="0"/>
        </a:xfrm>
      </p:grpSpPr>
      <p:pic>
        <p:nvPicPr>
          <p:cNvPr id="2" name="Image 0" descr="bgjpg/072.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61981" y="1584174"/>
            <a:ext cx="5574089" cy="1155612"/>
          </a:xfrm>
          <a:prstGeom prst="rect">
            <a:avLst/>
          </a:prstGeom>
          <a:noFill/>
          <a:ln/>
        </p:spPr>
        <p:txBody>
          <a:bodyPr wrap="square" lIns="0" tIns="0" rIns="0" bIns="0" rtlCol="0" anchor="t">
            <a:normAutofit/>
          </a:bodyPr>
          <a:lstStyle/>
          <a:p>
            <a:pPr marL="0" indent="0" algn="l">
              <a:lnSpc>
                <a:spcPts val="4420"/>
              </a:lnSpc>
              <a:buNone/>
            </a:pPr>
            <a:r>
              <a:rPr lang="en-US" sz="5044" kern="0" spc="-260" dirty="0">
                <a:solidFill>
                  <a:srgbClr val="FF5CAF"/>
                </a:solidFill>
                <a:latin typeface="Bookman Old Style" panose="02050604050505020204" pitchFamily="18" charset="0"/>
                <a:ea typeface="Newsreader" pitchFamily="34" charset="-122"/>
                <a:cs typeface="Newsreader" pitchFamily="34" charset="-120"/>
              </a:rPr>
              <a:t>01</a:t>
            </a:r>
            <a:endParaRPr lang="en-US" sz="5044" dirty="0">
              <a:latin typeface="Bookman Old Style" panose="02050604050505020204" pitchFamily="18" charset="0"/>
            </a:endParaRPr>
          </a:p>
        </p:txBody>
      </p:sp>
      <p:sp>
        <p:nvSpPr>
          <p:cNvPr id="4" name="Text 1"/>
          <p:cNvSpPr txBox="1"/>
          <p:nvPr/>
        </p:nvSpPr>
        <p:spPr>
          <a:xfrm>
            <a:off x="1629727" y="1824155"/>
            <a:ext cx="4614350" cy="233654"/>
          </a:xfrm>
          <a:prstGeom prst="rect">
            <a:avLst/>
          </a:prstGeom>
          <a:noFill/>
          <a:ln/>
        </p:spPr>
        <p:txBody>
          <a:bodyPr wrap="square" lIns="0" tIns="0" rIns="0" bIns="0" rtlCol="0" anchor="t">
            <a:normAutofit/>
          </a:bodyPr>
          <a:lstStyle/>
          <a:p>
            <a:pPr marL="0" indent="0" algn="l">
              <a:lnSpc>
                <a:spcPts val="840"/>
              </a:lnSpc>
              <a:buNone/>
            </a:pPr>
            <a:r>
              <a:rPr lang="en-US" sz="1400" kern="0" spc="196" dirty="0">
                <a:solidFill>
                  <a:srgbClr val="72A7D7"/>
                </a:solidFill>
                <a:latin typeface="Graphik Light" panose="020B0403030202060203" pitchFamily="34" charset="0"/>
                <a:ea typeface="Instrument Sans" pitchFamily="34" charset="-122"/>
                <a:cs typeface="Instrument Sans" pitchFamily="34" charset="-120"/>
              </a:rPr>
              <a:t>PIQUE · INTEREST</a:t>
            </a:r>
            <a:endParaRPr lang="en-US" sz="1400" dirty="0">
              <a:latin typeface="Graphik Light" panose="020B0403030202060203" pitchFamily="34" charset="0"/>
            </a:endParaRPr>
          </a:p>
        </p:txBody>
      </p:sp>
      <p:sp>
        <p:nvSpPr>
          <p:cNvPr id="5" name="Text 2"/>
          <p:cNvSpPr txBox="1"/>
          <p:nvPr/>
        </p:nvSpPr>
        <p:spPr>
          <a:xfrm>
            <a:off x="761981" y="2531443"/>
            <a:ext cx="4476063" cy="1269452"/>
          </a:xfrm>
          <a:prstGeom prst="rect">
            <a:avLst/>
          </a:prstGeom>
          <a:noFill/>
          <a:ln/>
        </p:spPr>
        <p:txBody>
          <a:bodyPr wrap="square" lIns="0" tIns="0" rIns="0" bIns="0" rtlCol="0" anchor="t">
            <a:normAutofit/>
          </a:bodyPr>
          <a:lstStyle/>
          <a:p>
            <a:pPr marL="0" indent="0" algn="l">
              <a:lnSpc>
                <a:spcPts val="3468"/>
              </a:lnSpc>
              <a:buNone/>
            </a:pPr>
            <a:r>
              <a:rPr lang="en-US" sz="3298" kern="0" spc="-109" dirty="0">
                <a:solidFill>
                  <a:srgbClr val="FFFFFF"/>
                </a:solidFill>
                <a:latin typeface="Bookman Old Style" panose="02050604050505020204" pitchFamily="18" charset="0"/>
                <a:ea typeface="Newsreader" pitchFamily="34" charset="-122"/>
                <a:cs typeface="Newsreader" pitchFamily="34" charset="-120"/>
              </a:rPr>
              <a:t>It all starts with </a:t>
            </a:r>
            <a:r>
              <a:rPr lang="en-US" sz="3298" kern="0" spc="-109" dirty="0">
                <a:solidFill>
                  <a:srgbClr val="72A7D7"/>
                </a:solidFill>
                <a:latin typeface="Bookman Old Style" panose="02050604050505020204" pitchFamily="18" charset="0"/>
                <a:ea typeface="Newsreader" pitchFamily="34" charset="-122"/>
                <a:cs typeface="Newsreader" pitchFamily="34" charset="-120"/>
              </a:rPr>
              <a:t>piquing interest.</a:t>
            </a:r>
            <a:endParaRPr lang="en-US" sz="3298" dirty="0">
              <a:latin typeface="Bookman Old Style" panose="02050604050505020204" pitchFamily="18" charset="0"/>
            </a:endParaRPr>
          </a:p>
        </p:txBody>
      </p:sp>
      <p:sp>
        <p:nvSpPr>
          <p:cNvPr id="6" name="Text 3"/>
          <p:cNvSpPr txBox="1"/>
          <p:nvPr/>
        </p:nvSpPr>
        <p:spPr>
          <a:xfrm>
            <a:off x="761981" y="3901029"/>
            <a:ext cx="4848597" cy="746999"/>
          </a:xfrm>
          <a:prstGeom prst="rect">
            <a:avLst/>
          </a:prstGeom>
          <a:noFill/>
          <a:ln/>
        </p:spPr>
        <p:txBody>
          <a:bodyPr wrap="square" lIns="0" tIns="0" rIns="0" bIns="0" rtlCol="0" anchor="t">
            <a:no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Pieces built to make someone curious enough to ask. No claims to defend, no science to carry — just a reason to lean in.</a:t>
            </a:r>
            <a:endParaRPr lang="en-US" dirty="0">
              <a:latin typeface="Graphik Light" panose="020B0403030202060203" pitchFamily="34" charset="0"/>
            </a:endParaRPr>
          </a:p>
        </p:txBody>
      </p:sp>
      <p:sp>
        <p:nvSpPr>
          <p:cNvPr id="7" name="Text 4"/>
          <p:cNvSpPr txBox="1"/>
          <p:nvPr/>
        </p:nvSpPr>
        <p:spPr>
          <a:xfrm>
            <a:off x="626515" y="6181717"/>
            <a:ext cx="4984063" cy="393889"/>
          </a:xfrm>
          <a:prstGeom prst="rect">
            <a:avLst/>
          </a:prstGeom>
          <a:noFill/>
          <a:ln/>
        </p:spPr>
        <p:txBody>
          <a:bodyPr wrap="square" lIns="0" tIns="0" rIns="0" bIns="0" rtlCol="0" anchor="t">
            <a:normAutofit/>
          </a:bodyPr>
          <a:lstStyle/>
          <a:p>
            <a:pPr marL="0" indent="0" algn="l">
              <a:lnSpc>
                <a:spcPts val="1080"/>
              </a:lnSpc>
              <a:buNone/>
            </a:pPr>
            <a:r>
              <a:rPr lang="en-US" sz="1200" dirty="0">
                <a:solidFill>
                  <a:srgbClr val="FF8CC4"/>
                </a:solidFill>
                <a:latin typeface="Graphik Light" panose="020B0403030202060203" pitchFamily="34" charset="0"/>
                <a:ea typeface="Instrument Sans" pitchFamily="34" charset="-122"/>
                <a:cs typeface="Instrument Sans" pitchFamily="34" charset="-120"/>
              </a:rPr>
              <a:t>USE IT WHEN  </a:t>
            </a:r>
            <a:r>
              <a:rPr lang="en-US" sz="1200" dirty="0">
                <a:solidFill>
                  <a:srgbClr val="CEE2F8"/>
                </a:solidFill>
                <a:latin typeface="Graphik Light" panose="020B0403030202060203" pitchFamily="34" charset="0"/>
                <a:ea typeface="Instrument Sans" pitchFamily="34" charset="-122"/>
                <a:cs typeface="Instrument Sans" pitchFamily="34" charset="-120"/>
              </a:rPr>
              <a:t>Someone follows you but has never asked about ASEA.</a:t>
            </a:r>
            <a:endParaRPr lang="en-US" sz="1200" dirty="0">
              <a:latin typeface="Graphik Light" panose="020B0403030202060203" pitchFamily="34" charset="0"/>
            </a:endParaRPr>
          </a:p>
        </p:txBody>
      </p:sp>
      <p:sp>
        <p:nvSpPr>
          <p:cNvPr id="8" name="Text 5"/>
          <p:cNvSpPr txBox="1"/>
          <p:nvPr/>
        </p:nvSpPr>
        <p:spPr>
          <a:xfrm>
            <a:off x="6264218" y="4678246"/>
            <a:ext cx="4343291" cy="241294"/>
          </a:xfrm>
          <a:prstGeom prst="rect">
            <a:avLst/>
          </a:prstGeom>
          <a:noFill/>
          <a:ln/>
        </p:spPr>
        <p:txBody>
          <a:bodyPr wrap="square" lIns="0" tIns="0" rIns="0" bIns="0" rtlCol="0" anchor="t">
            <a:normAutofit/>
          </a:bodyPr>
          <a:lstStyle/>
          <a:p>
            <a:pPr marL="0" indent="0" algn="ctr">
              <a:lnSpc>
                <a:spcPts val="840"/>
              </a:lnSpc>
              <a:buNone/>
            </a:pPr>
            <a:r>
              <a:rPr lang="en-US" sz="679" kern="0" spc="14" dirty="0">
                <a:solidFill>
                  <a:srgbClr val="A8C9E8"/>
                </a:solidFill>
                <a:latin typeface="Instrument Sans" pitchFamily="34" charset="0"/>
                <a:ea typeface="Instrument Sans" pitchFamily="34" charset="-122"/>
                <a:cs typeface="Instrument Sans" pitchFamily="34" charset="-120"/>
              </a:rPr>
              <a:t>Plays from this folder — keep the .mp4 beside the presentation.</a:t>
            </a:r>
            <a:endParaRPr lang="en-US" sz="679" dirty="0"/>
          </a:p>
        </p:txBody>
      </p:sp>
      <p:pic>
        <p:nvPicPr>
          <p:cNvPr id="9" name="Picture 8">
            <a:extLst>
              <a:ext uri="{FF2B5EF4-FFF2-40B4-BE49-F238E27FC236}">
                <a16:creationId xmlns:a16="http://schemas.microsoft.com/office/drawing/2014/main" id="{08C2ADA8-AC5A-3699-E32D-27D878DDC713}"/>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4">
    <p:bg>
      <p:bgPr>
        <a:solidFill>
          <a:srgbClr val="050B18"/>
        </a:solidFill>
        <a:effectLst/>
      </p:bgPr>
    </p:bg>
    <p:spTree>
      <p:nvGrpSpPr>
        <p:cNvPr id="1" name=""/>
        <p:cNvGrpSpPr/>
        <p:nvPr/>
      </p:nvGrpSpPr>
      <p:grpSpPr>
        <a:xfrm>
          <a:off x="0" y="0"/>
          <a:ext cx="0" cy="0"/>
          <a:chOff x="0" y="0"/>
          <a:chExt cx="0" cy="0"/>
        </a:xfrm>
      </p:grpSpPr>
      <p:pic>
        <p:nvPicPr>
          <p:cNvPr id="2" name="Image 0" descr="bgjpg/074.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61981" y="1635339"/>
            <a:ext cx="5574089" cy="1155612"/>
          </a:xfrm>
          <a:prstGeom prst="rect">
            <a:avLst/>
          </a:prstGeom>
          <a:noFill/>
          <a:ln/>
        </p:spPr>
        <p:txBody>
          <a:bodyPr wrap="square" lIns="0" tIns="0" rIns="0" bIns="0" rtlCol="0" anchor="t">
            <a:normAutofit/>
          </a:bodyPr>
          <a:lstStyle/>
          <a:p>
            <a:pPr marL="0" indent="0" algn="l">
              <a:lnSpc>
                <a:spcPts val="4420"/>
              </a:lnSpc>
              <a:buNone/>
            </a:pPr>
            <a:r>
              <a:rPr lang="en-US" sz="5044" kern="0" spc="-260" dirty="0">
                <a:solidFill>
                  <a:srgbClr val="FF5CAF"/>
                </a:solidFill>
                <a:latin typeface="Bookman Old Style" panose="02050604050505020204" pitchFamily="18" charset="0"/>
                <a:ea typeface="Newsreader" pitchFamily="34" charset="-122"/>
                <a:cs typeface="Newsreader" pitchFamily="34" charset="-120"/>
              </a:rPr>
              <a:t>02</a:t>
            </a:r>
            <a:endParaRPr lang="en-US" sz="5044" dirty="0">
              <a:latin typeface="Bookman Old Style" panose="02050604050505020204" pitchFamily="18" charset="0"/>
            </a:endParaRPr>
          </a:p>
        </p:txBody>
      </p:sp>
      <p:sp>
        <p:nvSpPr>
          <p:cNvPr id="4" name="Text 1"/>
          <p:cNvSpPr txBox="1"/>
          <p:nvPr/>
        </p:nvSpPr>
        <p:spPr>
          <a:xfrm>
            <a:off x="1721720" y="1863092"/>
            <a:ext cx="4614350" cy="233654"/>
          </a:xfrm>
          <a:prstGeom prst="rect">
            <a:avLst/>
          </a:prstGeom>
          <a:noFill/>
          <a:ln/>
        </p:spPr>
        <p:txBody>
          <a:bodyPr wrap="square" lIns="0" tIns="0" rIns="0" bIns="0" rtlCol="0" anchor="t">
            <a:normAutofit/>
          </a:bodyPr>
          <a:lstStyle/>
          <a:p>
            <a:pPr marL="0" indent="0" algn="l">
              <a:lnSpc>
                <a:spcPts val="840"/>
              </a:lnSpc>
              <a:buNone/>
            </a:pPr>
            <a:r>
              <a:rPr lang="en-US" sz="1400" kern="0" spc="196" dirty="0">
                <a:solidFill>
                  <a:srgbClr val="72A7D7"/>
                </a:solidFill>
                <a:latin typeface="Graphik Light" panose="020B0403030202060203" pitchFamily="34" charset="0"/>
                <a:ea typeface="Instrument Sans" pitchFamily="34" charset="-122"/>
                <a:cs typeface="Instrument Sans" pitchFamily="34" charset="-120"/>
              </a:rPr>
              <a:t>CLARIFY · THE SCIENCE</a:t>
            </a:r>
            <a:endParaRPr lang="en-US" sz="1400" dirty="0">
              <a:latin typeface="Graphik Light" panose="020B0403030202060203" pitchFamily="34" charset="0"/>
            </a:endParaRPr>
          </a:p>
        </p:txBody>
      </p:sp>
      <p:sp>
        <p:nvSpPr>
          <p:cNvPr id="5" name="Text 2"/>
          <p:cNvSpPr txBox="1"/>
          <p:nvPr/>
        </p:nvSpPr>
        <p:spPr>
          <a:xfrm>
            <a:off x="761981" y="2498334"/>
            <a:ext cx="4746996" cy="1269452"/>
          </a:xfrm>
          <a:prstGeom prst="rect">
            <a:avLst/>
          </a:prstGeom>
          <a:noFill/>
          <a:ln/>
        </p:spPr>
        <p:txBody>
          <a:bodyPr wrap="square" lIns="0" tIns="0" rIns="0" bIns="0" rtlCol="0" anchor="t">
            <a:normAutofit/>
          </a:bodyPr>
          <a:lstStyle/>
          <a:p>
            <a:pPr marL="0" indent="0" algn="l">
              <a:lnSpc>
                <a:spcPts val="3468"/>
              </a:lnSpc>
              <a:buNone/>
            </a:pPr>
            <a:r>
              <a:rPr lang="en-US" sz="3298" kern="0" spc="-109" dirty="0">
                <a:solidFill>
                  <a:srgbClr val="FFFFFF"/>
                </a:solidFill>
                <a:latin typeface="Bookman Old Style" panose="02050604050505020204" pitchFamily="18" charset="0"/>
                <a:ea typeface="Newsreader" pitchFamily="34" charset="-122"/>
                <a:cs typeface="Newsreader" pitchFamily="34" charset="-120"/>
              </a:rPr>
              <a:t>Then you hand them </a:t>
            </a:r>
            <a:r>
              <a:rPr lang="en-US" sz="3298" kern="0" spc="-109" dirty="0">
                <a:solidFill>
                  <a:srgbClr val="72A7D7"/>
                </a:solidFill>
                <a:latin typeface="Bookman Old Style" panose="02050604050505020204" pitchFamily="18" charset="0"/>
                <a:ea typeface="Newsreader" pitchFamily="34" charset="-122"/>
                <a:cs typeface="Newsreader" pitchFamily="34" charset="-120"/>
              </a:rPr>
              <a:t>the whole answer.</a:t>
            </a:r>
            <a:endParaRPr lang="en-US" sz="3298" dirty="0">
              <a:latin typeface="Bookman Old Style" panose="02050604050505020204" pitchFamily="18" charset="0"/>
            </a:endParaRPr>
          </a:p>
        </p:txBody>
      </p:sp>
      <p:sp>
        <p:nvSpPr>
          <p:cNvPr id="6" name="Text 3"/>
          <p:cNvSpPr txBox="1"/>
          <p:nvPr/>
        </p:nvSpPr>
        <p:spPr>
          <a:xfrm>
            <a:off x="761981" y="3883782"/>
            <a:ext cx="5108241" cy="746999"/>
          </a:xfrm>
          <a:prstGeom prst="rect">
            <a:avLst/>
          </a:prstGeom>
          <a:noFill/>
          <a:ln/>
        </p:spPr>
        <p:txBody>
          <a:bodyPr wrap="square" lIns="0" tIns="0" rIns="0" bIns="0" rtlCol="0" anchor="t">
            <a:no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The product information sheet. Two ingredients, the signaling story, the facts panel, and the dosage — all in one place they can keep.</a:t>
            </a:r>
            <a:endParaRPr lang="en-US" dirty="0">
              <a:latin typeface="Graphik Light" panose="020B0403030202060203" pitchFamily="34" charset="0"/>
            </a:endParaRPr>
          </a:p>
        </p:txBody>
      </p:sp>
      <p:sp>
        <p:nvSpPr>
          <p:cNvPr id="7" name="Text 4"/>
          <p:cNvSpPr txBox="1"/>
          <p:nvPr/>
        </p:nvSpPr>
        <p:spPr>
          <a:xfrm>
            <a:off x="761981" y="6196415"/>
            <a:ext cx="4603833" cy="393889"/>
          </a:xfrm>
          <a:prstGeom prst="rect">
            <a:avLst/>
          </a:prstGeom>
          <a:noFill/>
          <a:ln/>
        </p:spPr>
        <p:txBody>
          <a:bodyPr wrap="square" lIns="0" tIns="0" rIns="0" bIns="0" rtlCol="0" anchor="t">
            <a:normAutofit/>
          </a:bodyPr>
          <a:lstStyle/>
          <a:p>
            <a:pPr marL="0" indent="0" algn="l">
              <a:lnSpc>
                <a:spcPts val="1080"/>
              </a:lnSpc>
              <a:buNone/>
            </a:pPr>
            <a:r>
              <a:rPr lang="en-US" sz="1200" dirty="0">
                <a:solidFill>
                  <a:srgbClr val="FF8CC4"/>
                </a:solidFill>
                <a:latin typeface="Graphik Light" panose="020B0403030202060203" pitchFamily="34" charset="0"/>
                <a:ea typeface="Instrument Sans" pitchFamily="34" charset="-122"/>
                <a:cs typeface="Instrument Sans" pitchFamily="34" charset="-120"/>
              </a:rPr>
              <a:t>USE IT WHEN  </a:t>
            </a:r>
            <a:r>
              <a:rPr lang="en-US" sz="1200" dirty="0">
                <a:solidFill>
                  <a:srgbClr val="CEE2F8"/>
                </a:solidFill>
                <a:latin typeface="Graphik Light" panose="020B0403030202060203" pitchFamily="34" charset="0"/>
                <a:ea typeface="Instrument Sans" pitchFamily="34" charset="-122"/>
                <a:cs typeface="Instrument Sans" pitchFamily="34" charset="-120"/>
              </a:rPr>
              <a:t>They are interested, and now they want detail.</a:t>
            </a:r>
            <a:endParaRPr lang="en-US" sz="1200" dirty="0">
              <a:latin typeface="Graphik Light" panose="020B0403030202060203" pitchFamily="34" charset="0"/>
            </a:endParaRPr>
          </a:p>
        </p:txBody>
      </p:sp>
      <p:sp>
        <p:nvSpPr>
          <p:cNvPr id="8" name="Text 5"/>
          <p:cNvSpPr txBox="1"/>
          <p:nvPr/>
        </p:nvSpPr>
        <p:spPr>
          <a:xfrm>
            <a:off x="7576154" y="5009033"/>
            <a:ext cx="1719319" cy="241294"/>
          </a:xfrm>
          <a:prstGeom prst="rect">
            <a:avLst/>
          </a:prstGeom>
          <a:noFill/>
          <a:ln/>
        </p:spPr>
        <p:txBody>
          <a:bodyPr wrap="square" lIns="0" tIns="0" rIns="0" bIns="0" rtlCol="0" anchor="t">
            <a:normAutofit/>
          </a:bodyPr>
          <a:lstStyle/>
          <a:p>
            <a:pPr marL="0" indent="0" algn="ctr">
              <a:lnSpc>
                <a:spcPts val="840"/>
              </a:lnSpc>
              <a:buNone/>
            </a:pPr>
            <a:r>
              <a:rPr lang="en-US" sz="679" kern="0" spc="14" dirty="0">
                <a:solidFill>
                  <a:srgbClr val="A8C9E8"/>
                </a:solidFill>
                <a:latin typeface="Instrument Sans" pitchFamily="34" charset="0"/>
                <a:ea typeface="Instrument Sans" pitchFamily="34" charset="-122"/>
                <a:cs typeface="Instrument Sans" pitchFamily="34" charset="-120"/>
              </a:rPr>
              <a:t>One page. Print it, text it, hand it over.</a:t>
            </a:r>
            <a:endParaRPr lang="en-US" sz="679" dirty="0"/>
          </a:p>
        </p:txBody>
      </p:sp>
      <p:pic>
        <p:nvPicPr>
          <p:cNvPr id="9" name="Picture 8">
            <a:extLst>
              <a:ext uri="{FF2B5EF4-FFF2-40B4-BE49-F238E27FC236}">
                <a16:creationId xmlns:a16="http://schemas.microsoft.com/office/drawing/2014/main" id="{76CBD9C7-7C5A-E062-C647-3793E71EE8B3}"/>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5">
    <p:bg>
      <p:bgPr>
        <a:solidFill>
          <a:srgbClr val="050B18"/>
        </a:solidFill>
        <a:effectLst/>
      </p:bgPr>
    </p:bg>
    <p:spTree>
      <p:nvGrpSpPr>
        <p:cNvPr id="1" name=""/>
        <p:cNvGrpSpPr/>
        <p:nvPr/>
      </p:nvGrpSpPr>
      <p:grpSpPr>
        <a:xfrm>
          <a:off x="0" y="0"/>
          <a:ext cx="0" cy="0"/>
          <a:chOff x="0" y="0"/>
          <a:chExt cx="0" cy="0"/>
        </a:xfrm>
      </p:grpSpPr>
      <p:pic>
        <p:nvPicPr>
          <p:cNvPr id="2" name="Image 0" descr="bgjpg/075.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61981" y="1601948"/>
            <a:ext cx="5574089" cy="1155612"/>
          </a:xfrm>
          <a:prstGeom prst="rect">
            <a:avLst/>
          </a:prstGeom>
          <a:noFill/>
          <a:ln/>
        </p:spPr>
        <p:txBody>
          <a:bodyPr wrap="square" lIns="0" tIns="0" rIns="0" bIns="0" rtlCol="0" anchor="t">
            <a:normAutofit/>
          </a:bodyPr>
          <a:lstStyle/>
          <a:p>
            <a:pPr marL="0" indent="0" algn="l">
              <a:lnSpc>
                <a:spcPts val="4420"/>
              </a:lnSpc>
              <a:buNone/>
            </a:pPr>
            <a:r>
              <a:rPr lang="en-US" sz="5044" kern="0" spc="-260" dirty="0">
                <a:solidFill>
                  <a:srgbClr val="FF5CAF"/>
                </a:solidFill>
                <a:latin typeface="Bookman Old Style" panose="02050604050505020204" pitchFamily="18" charset="0"/>
                <a:ea typeface="Newsreader" pitchFamily="34" charset="-122"/>
                <a:cs typeface="Newsreader" pitchFamily="34" charset="-120"/>
              </a:rPr>
              <a:t>03</a:t>
            </a:r>
            <a:endParaRPr lang="en-US" sz="5044" dirty="0">
              <a:latin typeface="Bookman Old Style" panose="02050604050505020204" pitchFamily="18" charset="0"/>
            </a:endParaRPr>
          </a:p>
        </p:txBody>
      </p:sp>
      <p:sp>
        <p:nvSpPr>
          <p:cNvPr id="4" name="Text 1"/>
          <p:cNvSpPr txBox="1"/>
          <p:nvPr/>
        </p:nvSpPr>
        <p:spPr>
          <a:xfrm>
            <a:off x="1649868" y="1834027"/>
            <a:ext cx="4614350" cy="233654"/>
          </a:xfrm>
          <a:prstGeom prst="rect">
            <a:avLst/>
          </a:prstGeom>
          <a:noFill/>
          <a:ln/>
        </p:spPr>
        <p:txBody>
          <a:bodyPr wrap="square" lIns="0" tIns="0" rIns="0" bIns="0" rtlCol="0" anchor="t">
            <a:normAutofit/>
          </a:bodyPr>
          <a:lstStyle/>
          <a:p>
            <a:pPr marL="0" indent="0" algn="l">
              <a:lnSpc>
                <a:spcPts val="840"/>
              </a:lnSpc>
              <a:buNone/>
            </a:pPr>
            <a:r>
              <a:rPr lang="en-US" sz="1400" b="1" kern="0" spc="196" dirty="0">
                <a:solidFill>
                  <a:srgbClr val="72A7D7"/>
                </a:solidFill>
                <a:latin typeface="Graphik Regular" panose="020B0503030202060203" pitchFamily="34" charset="0"/>
                <a:ea typeface="Instrument Sans" pitchFamily="34" charset="-122"/>
                <a:cs typeface="Instrument Sans" pitchFamily="34" charset="-120"/>
              </a:rPr>
              <a:t>CONVERT · THE BELIEF</a:t>
            </a:r>
            <a:endParaRPr lang="en-US" sz="1400" dirty="0">
              <a:latin typeface="Graphik Regular" panose="020B0503030202060203" pitchFamily="34" charset="0"/>
            </a:endParaRPr>
          </a:p>
        </p:txBody>
      </p:sp>
      <p:sp>
        <p:nvSpPr>
          <p:cNvPr id="5" name="Text 2"/>
          <p:cNvSpPr txBox="1"/>
          <p:nvPr/>
        </p:nvSpPr>
        <p:spPr>
          <a:xfrm>
            <a:off x="761981" y="2536523"/>
            <a:ext cx="5159881" cy="1269452"/>
          </a:xfrm>
          <a:prstGeom prst="rect">
            <a:avLst/>
          </a:prstGeom>
          <a:noFill/>
          <a:ln/>
        </p:spPr>
        <p:txBody>
          <a:bodyPr wrap="square" lIns="0" tIns="0" rIns="0" bIns="0" rtlCol="0" anchor="t">
            <a:normAutofit/>
          </a:bodyPr>
          <a:lstStyle/>
          <a:p>
            <a:pPr marL="0" indent="0" algn="l">
              <a:lnSpc>
                <a:spcPts val="3468"/>
              </a:lnSpc>
              <a:buNone/>
            </a:pPr>
            <a:r>
              <a:rPr lang="en-US" sz="3298" kern="0" spc="-109" dirty="0">
                <a:solidFill>
                  <a:srgbClr val="FFFFFF"/>
                </a:solidFill>
                <a:latin typeface="Bookman Old Style" panose="02050604050505020204" pitchFamily="18" charset="0"/>
                <a:ea typeface="Newsreader" pitchFamily="34" charset="-122"/>
                <a:cs typeface="Newsreader" pitchFamily="34" charset="-120"/>
              </a:rPr>
              <a:t>Then the film that </a:t>
            </a:r>
            <a:r>
              <a:rPr lang="en-US" sz="3298" kern="0" spc="-109" dirty="0">
                <a:solidFill>
                  <a:srgbClr val="72A7D7"/>
                </a:solidFill>
                <a:latin typeface="Bookman Old Style" panose="02050604050505020204" pitchFamily="18" charset="0"/>
                <a:ea typeface="Newsreader" pitchFamily="34" charset="-122"/>
                <a:cs typeface="Newsreader" pitchFamily="34" charset="-120"/>
              </a:rPr>
              <a:t>turns interest into belief.</a:t>
            </a:r>
            <a:endParaRPr lang="en-US" sz="3298" dirty="0">
              <a:latin typeface="Bookman Old Style" panose="02050604050505020204" pitchFamily="18" charset="0"/>
            </a:endParaRPr>
          </a:p>
        </p:txBody>
      </p:sp>
      <p:sp>
        <p:nvSpPr>
          <p:cNvPr id="6" name="Text 3"/>
          <p:cNvSpPr txBox="1"/>
          <p:nvPr/>
        </p:nvSpPr>
        <p:spPr>
          <a:xfrm>
            <a:off x="752382" y="3924978"/>
            <a:ext cx="4735708" cy="1407009"/>
          </a:xfrm>
          <a:prstGeom prst="rect">
            <a:avLst/>
          </a:prstGeom>
          <a:noFill/>
          <a:ln/>
        </p:spPr>
        <p:txBody>
          <a:bodyPr wrap="square" lIns="0" tIns="0" rIns="0" bIns="0" rtlCol="0" anchor="t">
            <a:norm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ASEA Redox Cell Signaling. The full story, told properly, so the decision gets made without you in the room.</a:t>
            </a:r>
            <a:endParaRPr lang="en-US" dirty="0">
              <a:latin typeface="Graphik Light" panose="020B0403030202060203" pitchFamily="34" charset="0"/>
            </a:endParaRPr>
          </a:p>
        </p:txBody>
      </p:sp>
      <p:sp>
        <p:nvSpPr>
          <p:cNvPr id="7" name="Text 4"/>
          <p:cNvSpPr txBox="1"/>
          <p:nvPr/>
        </p:nvSpPr>
        <p:spPr>
          <a:xfrm>
            <a:off x="761981" y="6189599"/>
            <a:ext cx="4603833" cy="393889"/>
          </a:xfrm>
          <a:prstGeom prst="rect">
            <a:avLst/>
          </a:prstGeom>
          <a:noFill/>
          <a:ln/>
        </p:spPr>
        <p:txBody>
          <a:bodyPr wrap="square" lIns="0" tIns="0" rIns="0" bIns="0" rtlCol="0" anchor="t">
            <a:normAutofit/>
          </a:bodyPr>
          <a:lstStyle/>
          <a:p>
            <a:pPr marL="0" indent="0" algn="l">
              <a:lnSpc>
                <a:spcPts val="1080"/>
              </a:lnSpc>
              <a:buNone/>
            </a:pPr>
            <a:r>
              <a:rPr lang="en-US" sz="1200" dirty="0">
                <a:solidFill>
                  <a:srgbClr val="FF8CC4"/>
                </a:solidFill>
                <a:latin typeface="Graphik Light" panose="020B0403030202060203" pitchFamily="34" charset="0"/>
                <a:ea typeface="Instrument Sans" pitchFamily="34" charset="-122"/>
                <a:cs typeface="Instrument Sans" pitchFamily="34" charset="-120"/>
              </a:rPr>
              <a:t>USE IT WHEN  </a:t>
            </a:r>
            <a:r>
              <a:rPr lang="en-US" sz="1200" dirty="0">
                <a:solidFill>
                  <a:srgbClr val="CEE2F8"/>
                </a:solidFill>
                <a:latin typeface="Graphik Light" panose="020B0403030202060203" pitchFamily="34" charset="0"/>
                <a:ea typeface="Instrument Sans" pitchFamily="34" charset="-122"/>
                <a:cs typeface="Instrument Sans" pitchFamily="34" charset="-120"/>
              </a:rPr>
              <a:t>They understand it. Now they need to feel it.</a:t>
            </a:r>
            <a:endParaRPr lang="en-US" sz="1200" dirty="0">
              <a:latin typeface="Graphik Light" panose="020B0403030202060203" pitchFamily="34" charset="0"/>
            </a:endParaRPr>
          </a:p>
        </p:txBody>
      </p:sp>
      <p:sp>
        <p:nvSpPr>
          <p:cNvPr id="8" name="Text 5"/>
          <p:cNvSpPr txBox="1"/>
          <p:nvPr/>
        </p:nvSpPr>
        <p:spPr>
          <a:xfrm>
            <a:off x="6264218" y="4678246"/>
            <a:ext cx="4343291" cy="241294"/>
          </a:xfrm>
          <a:prstGeom prst="rect">
            <a:avLst/>
          </a:prstGeom>
          <a:noFill/>
          <a:ln/>
        </p:spPr>
        <p:txBody>
          <a:bodyPr wrap="square" lIns="0" tIns="0" rIns="0" bIns="0" rtlCol="0" anchor="t">
            <a:normAutofit/>
          </a:bodyPr>
          <a:lstStyle/>
          <a:p>
            <a:pPr marL="0" indent="0" algn="ctr">
              <a:lnSpc>
                <a:spcPts val="840"/>
              </a:lnSpc>
              <a:buNone/>
            </a:pPr>
            <a:r>
              <a:rPr lang="en-US" sz="679" kern="0" spc="14" dirty="0">
                <a:solidFill>
                  <a:srgbClr val="A8C9E8"/>
                </a:solidFill>
                <a:latin typeface="Instrument Sans" pitchFamily="34" charset="0"/>
                <a:ea typeface="Instrument Sans" pitchFamily="34" charset="-122"/>
                <a:cs typeface="Instrument Sans" pitchFamily="34" charset="-120"/>
              </a:rPr>
              <a:t>Plays the same file as the full-screen slide that follows.</a:t>
            </a:r>
            <a:endParaRPr lang="en-US" sz="679"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7">
    <p:bg>
      <p:bgPr>
        <a:solidFill>
          <a:srgbClr val="050B18"/>
        </a:solidFill>
        <a:effectLst/>
      </p:bgPr>
    </p:bg>
    <p:spTree>
      <p:nvGrpSpPr>
        <p:cNvPr id="1" name=""/>
        <p:cNvGrpSpPr/>
        <p:nvPr/>
      </p:nvGrpSpPr>
      <p:grpSpPr>
        <a:xfrm>
          <a:off x="0" y="0"/>
          <a:ext cx="0" cy="0"/>
          <a:chOff x="0" y="0"/>
          <a:chExt cx="0" cy="0"/>
        </a:xfrm>
      </p:grpSpPr>
      <p:pic>
        <p:nvPicPr>
          <p:cNvPr id="2" name="Image 0" descr="bgjpg/077.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61981" y="1614475"/>
            <a:ext cx="5574089" cy="1155612"/>
          </a:xfrm>
          <a:prstGeom prst="rect">
            <a:avLst/>
          </a:prstGeom>
          <a:noFill/>
          <a:ln/>
        </p:spPr>
        <p:txBody>
          <a:bodyPr wrap="square" lIns="0" tIns="0" rIns="0" bIns="0" rtlCol="0" anchor="t">
            <a:normAutofit/>
          </a:bodyPr>
          <a:lstStyle/>
          <a:p>
            <a:pPr marL="0" indent="0" algn="l">
              <a:lnSpc>
                <a:spcPts val="4420"/>
              </a:lnSpc>
              <a:buNone/>
            </a:pPr>
            <a:r>
              <a:rPr lang="en-US" sz="5044" kern="0" spc="-260" dirty="0">
                <a:solidFill>
                  <a:srgbClr val="FF5CAF"/>
                </a:solidFill>
                <a:latin typeface="Bookman Old Style" panose="02050604050505020204" pitchFamily="18" charset="0"/>
                <a:ea typeface="Newsreader" pitchFamily="34" charset="-122"/>
                <a:cs typeface="Newsreader" pitchFamily="34" charset="-120"/>
              </a:rPr>
              <a:t>04</a:t>
            </a:r>
            <a:endParaRPr lang="en-US" sz="5044" dirty="0">
              <a:latin typeface="Bookman Old Style" panose="02050604050505020204" pitchFamily="18" charset="0"/>
            </a:endParaRPr>
          </a:p>
        </p:txBody>
      </p:sp>
      <p:sp>
        <p:nvSpPr>
          <p:cNvPr id="4" name="Text 1"/>
          <p:cNvSpPr txBox="1"/>
          <p:nvPr/>
        </p:nvSpPr>
        <p:spPr>
          <a:xfrm>
            <a:off x="1721720" y="1792877"/>
            <a:ext cx="4614350" cy="233654"/>
          </a:xfrm>
          <a:prstGeom prst="rect">
            <a:avLst/>
          </a:prstGeom>
          <a:noFill/>
          <a:ln/>
        </p:spPr>
        <p:txBody>
          <a:bodyPr wrap="square" lIns="0" tIns="0" rIns="0" bIns="0" rtlCol="0" anchor="t">
            <a:normAutofit/>
          </a:bodyPr>
          <a:lstStyle/>
          <a:p>
            <a:pPr marL="0" indent="0" algn="l">
              <a:lnSpc>
                <a:spcPts val="840"/>
              </a:lnSpc>
              <a:buNone/>
            </a:pPr>
            <a:r>
              <a:rPr lang="en-US" sz="1400" kern="0" spc="196" dirty="0">
                <a:solidFill>
                  <a:srgbClr val="72A7D7"/>
                </a:solidFill>
                <a:latin typeface="Graphik Light" panose="020B0403030202060203" pitchFamily="34" charset="0"/>
                <a:ea typeface="Instrument Sans" pitchFamily="34" charset="-122"/>
                <a:cs typeface="Instrument Sans" pitchFamily="34" charset="-120"/>
              </a:rPr>
              <a:t>EQUIP · THE PURCHASE</a:t>
            </a:r>
            <a:endParaRPr lang="en-US" sz="1400" dirty="0">
              <a:latin typeface="Graphik Light" panose="020B0403030202060203" pitchFamily="34" charset="0"/>
            </a:endParaRPr>
          </a:p>
        </p:txBody>
      </p:sp>
      <p:sp>
        <p:nvSpPr>
          <p:cNvPr id="5" name="Text 2"/>
          <p:cNvSpPr txBox="1"/>
          <p:nvPr/>
        </p:nvSpPr>
        <p:spPr>
          <a:xfrm>
            <a:off x="761981" y="2489952"/>
            <a:ext cx="5185479" cy="1269452"/>
          </a:xfrm>
          <a:prstGeom prst="rect">
            <a:avLst/>
          </a:prstGeom>
          <a:noFill/>
          <a:ln/>
        </p:spPr>
        <p:txBody>
          <a:bodyPr wrap="square" lIns="0" tIns="0" rIns="0" bIns="0" rtlCol="0" anchor="t">
            <a:normAutofit/>
          </a:bodyPr>
          <a:lstStyle/>
          <a:p>
            <a:pPr marL="0" indent="0" algn="l">
              <a:lnSpc>
                <a:spcPts val="3468"/>
              </a:lnSpc>
              <a:buNone/>
            </a:pPr>
            <a:r>
              <a:rPr lang="en-US" sz="3298" kern="0" spc="-109" dirty="0">
                <a:solidFill>
                  <a:srgbClr val="FFFFFF"/>
                </a:solidFill>
                <a:latin typeface="Bookman Old Style" panose="02050604050505020204" pitchFamily="18" charset="0"/>
                <a:ea typeface="Newsreader" pitchFamily="34" charset="-122"/>
                <a:cs typeface="Newsreader" pitchFamily="34" charset="-120"/>
              </a:rPr>
              <a:t>Then a page that </a:t>
            </a:r>
            <a:r>
              <a:rPr lang="en-US" sz="3298" kern="0" spc="-109" dirty="0">
                <a:solidFill>
                  <a:srgbClr val="72A7D7"/>
                </a:solidFill>
                <a:latin typeface="Bookman Old Style" panose="02050604050505020204" pitchFamily="18" charset="0"/>
                <a:ea typeface="Newsreader" pitchFamily="34" charset="-122"/>
                <a:cs typeface="Newsreader" pitchFamily="34" charset="-120"/>
              </a:rPr>
              <a:t>carries it the rest of the way.</a:t>
            </a:r>
            <a:endParaRPr lang="en-US" sz="3298" dirty="0">
              <a:latin typeface="Bookman Old Style" panose="02050604050505020204" pitchFamily="18" charset="0"/>
            </a:endParaRPr>
          </a:p>
        </p:txBody>
      </p:sp>
      <p:sp>
        <p:nvSpPr>
          <p:cNvPr id="6" name="Text 3"/>
          <p:cNvSpPr txBox="1"/>
          <p:nvPr/>
        </p:nvSpPr>
        <p:spPr>
          <a:xfrm>
            <a:off x="773108" y="3896223"/>
            <a:ext cx="4893752" cy="953667"/>
          </a:xfrm>
          <a:prstGeom prst="rect">
            <a:avLst/>
          </a:prstGeom>
          <a:noFill/>
          <a:ln/>
        </p:spPr>
        <p:txBody>
          <a:bodyPr wrap="square" lIns="0" tIns="0" rIns="0" bIns="0" rtlCol="0" anchor="t">
            <a:no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The Redox product page. Every benefit laid out, every question answered, and the purchase one tap away — so what you hand someone keeps working long after the conversation ends.</a:t>
            </a:r>
            <a:endParaRPr lang="en-US" dirty="0">
              <a:latin typeface="Graphik Light" panose="020B0403030202060203" pitchFamily="34" charset="0"/>
            </a:endParaRPr>
          </a:p>
        </p:txBody>
      </p:sp>
      <p:sp>
        <p:nvSpPr>
          <p:cNvPr id="7" name="Text 4"/>
          <p:cNvSpPr txBox="1"/>
          <p:nvPr/>
        </p:nvSpPr>
        <p:spPr>
          <a:xfrm>
            <a:off x="773108" y="6126032"/>
            <a:ext cx="8291870" cy="533585"/>
          </a:xfrm>
          <a:prstGeom prst="rect">
            <a:avLst/>
          </a:prstGeom>
          <a:noFill/>
          <a:ln/>
        </p:spPr>
        <p:txBody>
          <a:bodyPr wrap="square" lIns="0" tIns="0" rIns="0" bIns="0" rtlCol="0" anchor="t">
            <a:normAutofit/>
          </a:bodyPr>
          <a:lstStyle/>
          <a:p>
            <a:pPr marL="0" indent="0" algn="l">
              <a:buNone/>
            </a:pPr>
            <a:r>
              <a:rPr lang="en-US" sz="1200" dirty="0">
                <a:solidFill>
                  <a:srgbClr val="FF8CC4"/>
                </a:solidFill>
                <a:latin typeface="Graphik Light" panose="020B0403030202060203" pitchFamily="34" charset="0"/>
                <a:ea typeface="Instrument Sans" pitchFamily="34" charset="-122"/>
                <a:cs typeface="Instrument Sans" pitchFamily="34" charset="-120"/>
              </a:rPr>
              <a:t>USE IT WHEN  </a:t>
            </a:r>
            <a:r>
              <a:rPr lang="en-US" sz="1200" dirty="0">
                <a:solidFill>
                  <a:srgbClr val="CEE2F8"/>
                </a:solidFill>
                <a:latin typeface="Graphik Light" panose="020B0403030202060203" pitchFamily="34" charset="0"/>
                <a:ea typeface="Instrument Sans" pitchFamily="34" charset="-122"/>
                <a:cs typeface="Instrument Sans" pitchFamily="34" charset="-120"/>
              </a:rPr>
              <a:t>They are ready to decide, and you want the strongest page in the industry doing the talking.</a:t>
            </a:r>
            <a:endParaRPr lang="en-US" sz="1200" dirty="0">
              <a:latin typeface="Graphik Light" panose="020B0403030202060203" pitchFamily="34" charset="0"/>
            </a:endParaRPr>
          </a:p>
        </p:txBody>
      </p:sp>
      <p:sp>
        <p:nvSpPr>
          <p:cNvPr id="8" name="Text 5"/>
          <p:cNvSpPr txBox="1"/>
          <p:nvPr/>
        </p:nvSpPr>
        <p:spPr>
          <a:xfrm>
            <a:off x="6264218" y="4849890"/>
            <a:ext cx="4343291" cy="241294"/>
          </a:xfrm>
          <a:prstGeom prst="rect">
            <a:avLst/>
          </a:prstGeom>
          <a:noFill/>
          <a:ln/>
        </p:spPr>
        <p:txBody>
          <a:bodyPr wrap="square" lIns="0" tIns="0" rIns="0" bIns="0" rtlCol="0" anchor="t">
            <a:normAutofit/>
          </a:bodyPr>
          <a:lstStyle/>
          <a:p>
            <a:pPr marL="0" indent="0" algn="ctr">
              <a:lnSpc>
                <a:spcPts val="840"/>
              </a:lnSpc>
              <a:buNone/>
            </a:pPr>
            <a:r>
              <a:rPr lang="en-US" sz="679" kern="0" spc="14" dirty="0">
                <a:solidFill>
                  <a:srgbClr val="A8C9E8"/>
                </a:solidFill>
                <a:latin typeface="Instrument Sans" pitchFamily="34" charset="0"/>
                <a:ea typeface="Instrument Sans" pitchFamily="34" charset="-122"/>
                <a:cs typeface="Instrument Sans" pitchFamily="34" charset="-120"/>
              </a:rPr>
              <a:t>Top of the live page.</a:t>
            </a:r>
            <a:endParaRPr lang="en-US" sz="679" dirty="0"/>
          </a:p>
        </p:txBody>
      </p:sp>
      <p:pic>
        <p:nvPicPr>
          <p:cNvPr id="9" name="Picture 8">
            <a:extLst>
              <a:ext uri="{FF2B5EF4-FFF2-40B4-BE49-F238E27FC236}">
                <a16:creationId xmlns:a16="http://schemas.microsoft.com/office/drawing/2014/main" id="{BB5AE785-BF00-329E-4C70-3DD6EC06012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8">
    <p:bg>
      <p:bgPr>
        <a:solidFill>
          <a:srgbClr val="050B18"/>
        </a:solidFill>
        <a:effectLst/>
      </p:bgPr>
    </p:bg>
    <p:spTree>
      <p:nvGrpSpPr>
        <p:cNvPr id="1" name=""/>
        <p:cNvGrpSpPr/>
        <p:nvPr/>
      </p:nvGrpSpPr>
      <p:grpSpPr>
        <a:xfrm>
          <a:off x="0" y="0"/>
          <a:ext cx="0" cy="0"/>
          <a:chOff x="0" y="0"/>
          <a:chExt cx="0" cy="0"/>
        </a:xfrm>
      </p:grpSpPr>
      <p:pic>
        <p:nvPicPr>
          <p:cNvPr id="2" name="Image 0" descr="bgjpg/078.jpg"/>
          <p:cNvPicPr>
            <a:picLocks noChangeAspect="1"/>
          </p:cNvPicPr>
          <p:nvPr/>
        </p:nvPicPr>
        <p:blipFill>
          <a:blip r:embed="rId3"/>
          <a:srcRect t="3033" r="4165" b="1134"/>
          <a:stretch>
            <a:fillRect/>
          </a:stretch>
        </p:blipFill>
        <p:spPr>
          <a:xfrm>
            <a:off x="0" y="23633"/>
            <a:ext cx="12191999" cy="6858000"/>
          </a:xfrm>
          <a:prstGeom prst="rect">
            <a:avLst/>
          </a:prstGeom>
        </p:spPr>
      </p:pic>
      <p:sp>
        <p:nvSpPr>
          <p:cNvPr id="3" name="Text 0"/>
          <p:cNvSpPr txBox="1"/>
          <p:nvPr/>
        </p:nvSpPr>
        <p:spPr>
          <a:xfrm>
            <a:off x="761981" y="1608572"/>
            <a:ext cx="5574089" cy="712129"/>
          </a:xfrm>
          <a:prstGeom prst="rect">
            <a:avLst/>
          </a:prstGeom>
          <a:noFill/>
          <a:ln/>
        </p:spPr>
        <p:txBody>
          <a:bodyPr wrap="square" lIns="0" tIns="0" rIns="0" bIns="0" rtlCol="0" anchor="t">
            <a:normAutofit/>
          </a:bodyPr>
          <a:lstStyle/>
          <a:p>
            <a:pPr marL="0" indent="0" algn="l">
              <a:lnSpc>
                <a:spcPts val="4420"/>
              </a:lnSpc>
              <a:buNone/>
            </a:pPr>
            <a:r>
              <a:rPr lang="en-US" sz="5044" kern="0" spc="-260" dirty="0">
                <a:solidFill>
                  <a:srgbClr val="FF5CAF"/>
                </a:solidFill>
                <a:latin typeface="Bookman Old Style" panose="02050604050505020204" pitchFamily="18" charset="0"/>
                <a:ea typeface="Newsreader" pitchFamily="34" charset="-122"/>
                <a:cs typeface="Newsreader" pitchFamily="34" charset="-120"/>
              </a:rPr>
              <a:t>05</a:t>
            </a:r>
            <a:endParaRPr lang="en-US" sz="5044" dirty="0">
              <a:latin typeface="Bookman Old Style" panose="02050604050505020204" pitchFamily="18" charset="0"/>
            </a:endParaRPr>
          </a:p>
        </p:txBody>
      </p:sp>
      <p:sp>
        <p:nvSpPr>
          <p:cNvPr id="4" name="Text 1"/>
          <p:cNvSpPr txBox="1"/>
          <p:nvPr/>
        </p:nvSpPr>
        <p:spPr>
          <a:xfrm>
            <a:off x="1649868" y="1831365"/>
            <a:ext cx="4614350" cy="233654"/>
          </a:xfrm>
          <a:prstGeom prst="rect">
            <a:avLst/>
          </a:prstGeom>
          <a:noFill/>
          <a:ln/>
        </p:spPr>
        <p:txBody>
          <a:bodyPr wrap="square" lIns="0" tIns="0" rIns="0" bIns="0" rtlCol="0" anchor="t">
            <a:normAutofit/>
          </a:bodyPr>
          <a:lstStyle/>
          <a:p>
            <a:pPr marL="0" indent="0" algn="l">
              <a:lnSpc>
                <a:spcPts val="840"/>
              </a:lnSpc>
              <a:buNone/>
            </a:pPr>
            <a:r>
              <a:rPr lang="en-US" sz="1400" kern="0" spc="196" dirty="0">
                <a:solidFill>
                  <a:srgbClr val="72A7D7"/>
                </a:solidFill>
                <a:latin typeface="Graphik Light" panose="020B0403030202060203" pitchFamily="34" charset="0"/>
                <a:ea typeface="Instrument Sans" pitchFamily="34" charset="-122"/>
                <a:cs typeface="Instrument Sans" pitchFamily="34" charset="-120"/>
              </a:rPr>
              <a:t>ANCHOR · THE PROOF</a:t>
            </a:r>
            <a:endParaRPr lang="en-US" sz="1400" dirty="0">
              <a:latin typeface="Graphik Light" panose="020B0403030202060203" pitchFamily="34" charset="0"/>
            </a:endParaRPr>
          </a:p>
        </p:txBody>
      </p:sp>
      <p:sp>
        <p:nvSpPr>
          <p:cNvPr id="5" name="Text 2"/>
          <p:cNvSpPr txBox="1"/>
          <p:nvPr/>
        </p:nvSpPr>
        <p:spPr>
          <a:xfrm>
            <a:off x="761981" y="2509822"/>
            <a:ext cx="5185479" cy="1269452"/>
          </a:xfrm>
          <a:prstGeom prst="rect">
            <a:avLst/>
          </a:prstGeom>
          <a:noFill/>
          <a:ln/>
        </p:spPr>
        <p:txBody>
          <a:bodyPr wrap="square" lIns="0" tIns="0" rIns="0" bIns="0" rtlCol="0" anchor="t">
            <a:normAutofit/>
          </a:bodyPr>
          <a:lstStyle/>
          <a:p>
            <a:pPr marL="0" indent="0" algn="l">
              <a:lnSpc>
                <a:spcPts val="3468"/>
              </a:lnSpc>
              <a:buNone/>
            </a:pPr>
            <a:r>
              <a:rPr lang="en-US" sz="3298" kern="0" spc="-109" dirty="0">
                <a:solidFill>
                  <a:srgbClr val="FFFFFF"/>
                </a:solidFill>
                <a:latin typeface="Bookman Old Style" panose="02050604050505020204" pitchFamily="18" charset="0"/>
                <a:ea typeface="Newsreader" pitchFamily="34" charset="-122"/>
                <a:cs typeface="Newsreader" pitchFamily="34" charset="-120"/>
              </a:rPr>
              <a:t>Backed by science, </a:t>
            </a:r>
            <a:r>
              <a:rPr lang="en-US" sz="3298" kern="0" spc="-109" dirty="0">
                <a:solidFill>
                  <a:srgbClr val="72A7D7"/>
                </a:solidFill>
                <a:latin typeface="Bookman Old Style" panose="02050604050505020204" pitchFamily="18" charset="0"/>
                <a:ea typeface="Newsreader" pitchFamily="34" charset="-122"/>
                <a:cs typeface="Newsreader" pitchFamily="34" charset="-120"/>
              </a:rPr>
              <a:t>and more accessible than ever.</a:t>
            </a:r>
            <a:endParaRPr lang="en-US" sz="3298" dirty="0">
              <a:latin typeface="Bookman Old Style" panose="02050604050505020204" pitchFamily="18" charset="0"/>
            </a:endParaRPr>
          </a:p>
        </p:txBody>
      </p:sp>
      <p:sp>
        <p:nvSpPr>
          <p:cNvPr id="6" name="Text 3"/>
          <p:cNvSpPr txBox="1"/>
          <p:nvPr/>
        </p:nvSpPr>
        <p:spPr>
          <a:xfrm>
            <a:off x="761981" y="3917336"/>
            <a:ext cx="4893752" cy="746999"/>
          </a:xfrm>
          <a:prstGeom prst="rect">
            <a:avLst/>
          </a:prstGeom>
          <a:noFill/>
          <a:ln/>
        </p:spPr>
        <p:txBody>
          <a:bodyPr wrap="square" lIns="0" tIns="0" rIns="0" bIns="0" rtlCol="0" anchor="t">
            <a:normAutofit fontScale="85000" lnSpcReduction="20000"/>
          </a:bodyPr>
          <a:lstStyle/>
          <a:p>
            <a:pPr marL="0" indent="0" algn="l">
              <a:lnSpc>
                <a:spcPct val="110000"/>
              </a:lnSpc>
              <a:buNone/>
            </a:pPr>
            <a:r>
              <a:rPr lang="en-US" sz="2000" dirty="0">
                <a:solidFill>
                  <a:srgbClr val="D3E4F5"/>
                </a:solidFill>
                <a:latin typeface="Graphik Light" panose="020B0403030202060203" pitchFamily="34" charset="0"/>
                <a:ea typeface="Instrument Sans" pitchFamily="34" charset="-122"/>
                <a:cs typeface="Instrument Sans" pitchFamily="34" charset="-120"/>
              </a:rPr>
              <a:t>The science site and the published research. Independent, citable, and deep enough for the person who will not take your word for it.</a:t>
            </a:r>
            <a:endParaRPr lang="en-US" sz="2000" dirty="0">
              <a:latin typeface="Graphik Light" panose="020B0403030202060203" pitchFamily="34" charset="0"/>
            </a:endParaRPr>
          </a:p>
        </p:txBody>
      </p:sp>
      <p:sp>
        <p:nvSpPr>
          <p:cNvPr id="7" name="Text 4"/>
          <p:cNvSpPr txBox="1"/>
          <p:nvPr/>
        </p:nvSpPr>
        <p:spPr>
          <a:xfrm>
            <a:off x="761981" y="6164808"/>
            <a:ext cx="4603833" cy="393889"/>
          </a:xfrm>
          <a:prstGeom prst="rect">
            <a:avLst/>
          </a:prstGeom>
          <a:noFill/>
          <a:ln/>
        </p:spPr>
        <p:txBody>
          <a:bodyPr wrap="square" lIns="0" tIns="0" rIns="0" bIns="0" rtlCol="0" anchor="t">
            <a:normAutofit/>
          </a:bodyPr>
          <a:lstStyle/>
          <a:p>
            <a:pPr marL="0" indent="0" algn="l">
              <a:lnSpc>
                <a:spcPts val="1080"/>
              </a:lnSpc>
              <a:buNone/>
            </a:pPr>
            <a:r>
              <a:rPr lang="en-US" sz="1200" dirty="0">
                <a:solidFill>
                  <a:srgbClr val="FF8CC4"/>
                </a:solidFill>
                <a:latin typeface="Graphik Light" panose="020B0403030202060203" pitchFamily="34" charset="0"/>
                <a:ea typeface="Instrument Sans" pitchFamily="34" charset="-122"/>
                <a:cs typeface="Instrument Sans" pitchFamily="34" charset="-120"/>
              </a:rPr>
              <a:t>USE IT WHEN  </a:t>
            </a:r>
            <a:r>
              <a:rPr lang="en-US" sz="1200" dirty="0">
                <a:solidFill>
                  <a:srgbClr val="CEE2F8"/>
                </a:solidFill>
                <a:latin typeface="Graphik Light" panose="020B0403030202060203" pitchFamily="34" charset="0"/>
                <a:ea typeface="Instrument Sans" pitchFamily="34" charset="-122"/>
                <a:cs typeface="Instrument Sans" pitchFamily="34" charset="-120"/>
              </a:rPr>
              <a:t>Someone pushes back, or someone digs.</a:t>
            </a:r>
            <a:endParaRPr lang="en-US" sz="1200" dirty="0">
              <a:latin typeface="Graphik Light" panose="020B0403030202060203" pitchFamily="34" charset="0"/>
            </a:endParaRPr>
          </a:p>
        </p:txBody>
      </p:sp>
      <p:sp>
        <p:nvSpPr>
          <p:cNvPr id="8" name="Text 5"/>
          <p:cNvSpPr txBox="1"/>
          <p:nvPr/>
        </p:nvSpPr>
        <p:spPr>
          <a:xfrm>
            <a:off x="6264218" y="4803655"/>
            <a:ext cx="4343291" cy="241294"/>
          </a:xfrm>
          <a:prstGeom prst="rect">
            <a:avLst/>
          </a:prstGeom>
          <a:noFill/>
          <a:ln/>
        </p:spPr>
        <p:txBody>
          <a:bodyPr wrap="square" lIns="0" tIns="0" rIns="0" bIns="0" rtlCol="0" anchor="t">
            <a:normAutofit/>
          </a:bodyPr>
          <a:lstStyle/>
          <a:p>
            <a:pPr marL="0" indent="0" algn="ctr">
              <a:lnSpc>
                <a:spcPts val="840"/>
              </a:lnSpc>
              <a:buNone/>
            </a:pPr>
            <a:r>
              <a:rPr lang="en-US" sz="679" kern="0" spc="14" dirty="0">
                <a:solidFill>
                  <a:srgbClr val="A8C9E8"/>
                </a:solidFill>
                <a:latin typeface="Instrument Sans" pitchFamily="34" charset="0"/>
                <a:ea typeface="Instrument Sans" pitchFamily="34" charset="-122"/>
                <a:cs typeface="Instrument Sans" pitchFamily="34" charset="-120"/>
              </a:rPr>
              <a:t>Top of the live page.</a:t>
            </a:r>
            <a:endParaRPr lang="en-US" sz="679" dirty="0"/>
          </a:p>
        </p:txBody>
      </p:sp>
      <p:pic>
        <p:nvPicPr>
          <p:cNvPr id="9" name="Picture 8">
            <a:extLst>
              <a:ext uri="{FF2B5EF4-FFF2-40B4-BE49-F238E27FC236}">
                <a16:creationId xmlns:a16="http://schemas.microsoft.com/office/drawing/2014/main" id="{F5191052-EBD6-3500-9E50-A050AA0EFE4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9">
    <p:bg>
      <p:bgPr>
        <a:solidFill>
          <a:srgbClr val="050B18"/>
        </a:solidFill>
        <a:effectLst/>
      </p:bgPr>
    </p:bg>
    <p:spTree>
      <p:nvGrpSpPr>
        <p:cNvPr id="1" name=""/>
        <p:cNvGrpSpPr/>
        <p:nvPr/>
      </p:nvGrpSpPr>
      <p:grpSpPr>
        <a:xfrm>
          <a:off x="0" y="0"/>
          <a:ext cx="0" cy="0"/>
          <a:chOff x="0" y="0"/>
          <a:chExt cx="0" cy="0"/>
        </a:xfrm>
      </p:grpSpPr>
      <p:pic>
        <p:nvPicPr>
          <p:cNvPr id="2" name="Image 0" descr="bgjpg/079.jpg"/>
          <p:cNvPicPr>
            <a:picLocks noChangeAspect="1"/>
          </p:cNvPicPr>
          <p:nvPr/>
        </p:nvPicPr>
        <p:blipFill>
          <a:blip r:embed="rId3"/>
          <a:srcRect l="3800" t="3802" r="3800" b="3800"/>
          <a:stretch>
            <a:fillRect/>
          </a:stretch>
        </p:blipFill>
        <p:spPr>
          <a:xfrm>
            <a:off x="0" y="0"/>
            <a:ext cx="12192000" cy="6858001"/>
          </a:xfrm>
          <a:prstGeom prst="rect">
            <a:avLst/>
          </a:prstGeom>
        </p:spPr>
      </p:pic>
      <p:sp>
        <p:nvSpPr>
          <p:cNvPr id="3" name="Text 0"/>
          <p:cNvSpPr txBox="1"/>
          <p:nvPr/>
        </p:nvSpPr>
        <p:spPr>
          <a:xfrm>
            <a:off x="4583136" y="1151398"/>
            <a:ext cx="3025422" cy="340363"/>
          </a:xfrm>
          <a:prstGeom prst="rect">
            <a:avLst/>
          </a:prstGeom>
          <a:noFill/>
          <a:ln/>
        </p:spPr>
        <p:txBody>
          <a:bodyPr wrap="square" lIns="0" tIns="0" rIns="0" bIns="0" rtlCol="0" anchor="t">
            <a:normAutofit/>
          </a:bodyPr>
          <a:lstStyle/>
          <a:p>
            <a:pPr marL="0" indent="0" algn="ctr">
              <a:lnSpc>
                <a:spcPts val="840"/>
              </a:lnSpc>
              <a:buNone/>
            </a:pPr>
            <a:r>
              <a:rPr lang="en-US" sz="1600" b="1" kern="0" spc="196" dirty="0">
                <a:solidFill>
                  <a:srgbClr val="72A7D7"/>
                </a:solidFill>
                <a:latin typeface="Instrument Sans" pitchFamily="34" charset="0"/>
                <a:ea typeface="Instrument Sans" pitchFamily="34" charset="-122"/>
                <a:cs typeface="Instrument Sans" pitchFamily="34" charset="-120"/>
              </a:rPr>
              <a:t>THE FUNNEL</a:t>
            </a:r>
            <a:endParaRPr lang="en-US" sz="1600" dirty="0"/>
          </a:p>
        </p:txBody>
      </p:sp>
      <p:sp>
        <p:nvSpPr>
          <p:cNvPr id="4" name="Text 1"/>
          <p:cNvSpPr txBox="1"/>
          <p:nvPr/>
        </p:nvSpPr>
        <p:spPr>
          <a:xfrm>
            <a:off x="727692" y="1520044"/>
            <a:ext cx="10736312" cy="1511699"/>
          </a:xfrm>
          <a:prstGeom prst="rect">
            <a:avLst/>
          </a:prstGeom>
          <a:noFill/>
          <a:ln/>
        </p:spPr>
        <p:txBody>
          <a:bodyPr wrap="square" lIns="0" tIns="0" rIns="0" bIns="0" rtlCol="0" anchor="t">
            <a:normAutofit/>
          </a:bodyPr>
          <a:lstStyle/>
          <a:p>
            <a:pPr marL="0" indent="0" algn="ctr">
              <a:lnSpc>
                <a:spcPts val="6324"/>
              </a:lnSpc>
              <a:buNone/>
            </a:pPr>
            <a:r>
              <a:rPr lang="en-US" sz="6600" kern="0" spc="-198" dirty="0">
                <a:solidFill>
                  <a:srgbClr val="FFFFFF"/>
                </a:solidFill>
                <a:latin typeface="Bookman Old Style" panose="02050604050505020204" pitchFamily="18" charset="0"/>
                <a:ea typeface="Newsreader" pitchFamily="34" charset="-122"/>
                <a:cs typeface="Newsreader" pitchFamily="34" charset="-120"/>
              </a:rPr>
              <a:t>Five parts. </a:t>
            </a:r>
            <a:r>
              <a:rPr lang="en-US" sz="6600" kern="0" spc="-198" dirty="0">
                <a:solidFill>
                  <a:srgbClr val="72A7D7"/>
                </a:solidFill>
                <a:latin typeface="Bookman Old Style" panose="02050604050505020204" pitchFamily="18" charset="0"/>
                <a:ea typeface="Newsreader" pitchFamily="34" charset="-122"/>
                <a:cs typeface="Newsreader" pitchFamily="34" charset="-120"/>
              </a:rPr>
              <a:t>One funnel.</a:t>
            </a:r>
            <a:r>
              <a:rPr lang="en-US" sz="66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sp>
        <p:nvSpPr>
          <p:cNvPr id="5" name="Text 2"/>
          <p:cNvSpPr txBox="1"/>
          <p:nvPr/>
        </p:nvSpPr>
        <p:spPr>
          <a:xfrm>
            <a:off x="2387539" y="2685310"/>
            <a:ext cx="7416615" cy="808724"/>
          </a:xfrm>
          <a:prstGeom prst="rect">
            <a:avLst/>
          </a:prstGeom>
          <a:noFill/>
          <a:ln/>
        </p:spPr>
        <p:txBody>
          <a:bodyPr wrap="square" lIns="0" tIns="0" rIns="0" bIns="0" rtlCol="0" anchor="t">
            <a:normAutofit/>
          </a:bodyPr>
          <a:lstStyle/>
          <a:p>
            <a:pPr marL="0" indent="0" algn="ctr">
              <a:lnSpc>
                <a:spcPts val="2558"/>
              </a:lnSpc>
              <a:buNone/>
            </a:pPr>
            <a:r>
              <a:rPr lang="en-US" dirty="0">
                <a:solidFill>
                  <a:srgbClr val="D3E4F5"/>
                </a:solidFill>
                <a:latin typeface="Graphik Light" panose="020B0403030202060203" pitchFamily="34" charset="0"/>
                <a:ea typeface="Instrument Sans" pitchFamily="34" charset="-122"/>
                <a:cs typeface="Instrument Sans" pitchFamily="34" charset="-120"/>
              </a:rPr>
              <a:t>Every stage has an asset. Every asset is built, translated and ready. You are never the one who has to make something up.</a:t>
            </a:r>
            <a:endParaRPr lang="en-US" dirty="0">
              <a:latin typeface="Graphik Light" panose="020B0403030202060203" pitchFamily="34" charset="0"/>
            </a:endParaRPr>
          </a:p>
        </p:txBody>
      </p:sp>
      <p:sp>
        <p:nvSpPr>
          <p:cNvPr id="6" name="Text 3"/>
          <p:cNvSpPr txBox="1"/>
          <p:nvPr/>
        </p:nvSpPr>
        <p:spPr>
          <a:xfrm>
            <a:off x="727692" y="4117629"/>
            <a:ext cx="1760097" cy="379975"/>
          </a:xfrm>
          <a:prstGeom prst="rect">
            <a:avLst/>
          </a:prstGeom>
          <a:noFill/>
          <a:ln/>
        </p:spPr>
        <p:txBody>
          <a:bodyPr wrap="square" lIns="0" tIns="0" rIns="0" bIns="0" rtlCol="0" anchor="t">
            <a:normAutofit/>
          </a:bodyPr>
          <a:lstStyle/>
          <a:p>
            <a:pPr marL="0" indent="0" algn="l">
              <a:lnSpc>
                <a:spcPts val="1700"/>
              </a:lnSpc>
              <a:buNone/>
            </a:pPr>
            <a:r>
              <a:rPr lang="en-US" sz="2400" dirty="0">
                <a:solidFill>
                  <a:srgbClr val="FF5CAF"/>
                </a:solidFill>
                <a:latin typeface="Newsreader" pitchFamily="34" charset="0"/>
                <a:ea typeface="Newsreader" pitchFamily="34" charset="-122"/>
                <a:cs typeface="Newsreader" pitchFamily="34" charset="-120"/>
              </a:rPr>
              <a:t>01</a:t>
            </a:r>
            <a:endParaRPr lang="en-US" sz="2400" dirty="0"/>
          </a:p>
        </p:txBody>
      </p:sp>
      <p:sp>
        <p:nvSpPr>
          <p:cNvPr id="7" name="Text 4"/>
          <p:cNvSpPr txBox="1"/>
          <p:nvPr/>
        </p:nvSpPr>
        <p:spPr>
          <a:xfrm>
            <a:off x="727692" y="4434316"/>
            <a:ext cx="1760097" cy="228594"/>
          </a:xfrm>
          <a:prstGeom prst="rect">
            <a:avLst/>
          </a:prstGeom>
          <a:noFill/>
          <a:ln/>
        </p:spPr>
        <p:txBody>
          <a:bodyPr wrap="square" lIns="0" tIns="0" rIns="0" bIns="0" rtlCol="0" anchor="t">
            <a:normAutofit/>
          </a:bodyPr>
          <a:lstStyle/>
          <a:p>
            <a:pPr marL="0" indent="0" algn="l">
              <a:lnSpc>
                <a:spcPts val="810"/>
              </a:lnSpc>
              <a:buNone/>
            </a:pPr>
            <a:r>
              <a:rPr lang="en-US" sz="1000" b="1" kern="0" spc="149" dirty="0">
                <a:solidFill>
                  <a:srgbClr val="72A7D7"/>
                </a:solidFill>
                <a:latin typeface="Instrument Sans" pitchFamily="34" charset="0"/>
                <a:ea typeface="Instrument Sans" pitchFamily="34" charset="-122"/>
                <a:cs typeface="Instrument Sans" pitchFamily="34" charset="-120"/>
              </a:rPr>
              <a:t>PIQUE</a:t>
            </a:r>
            <a:endParaRPr lang="en-US" sz="1000" dirty="0"/>
          </a:p>
        </p:txBody>
      </p:sp>
      <p:sp>
        <p:nvSpPr>
          <p:cNvPr id="8" name="Text 5"/>
          <p:cNvSpPr txBox="1"/>
          <p:nvPr/>
        </p:nvSpPr>
        <p:spPr>
          <a:xfrm>
            <a:off x="727692" y="4593562"/>
            <a:ext cx="1760097" cy="334252"/>
          </a:xfrm>
          <a:prstGeom prst="rect">
            <a:avLst/>
          </a:prstGeom>
          <a:noFill/>
          <a:ln/>
        </p:spPr>
        <p:txBody>
          <a:bodyPr wrap="square" lIns="0" tIns="0" rIns="0" bIns="0" rtlCol="0" anchor="t">
            <a:normAutofit/>
          </a:bodyPr>
          <a:lstStyle/>
          <a:p>
            <a:pPr marL="0" indent="0" algn="l">
              <a:lnSpc>
                <a:spcPts val="1568"/>
              </a:lnSpc>
              <a:buNone/>
            </a:pPr>
            <a:r>
              <a:rPr lang="en-US" kern="0" spc="-28" dirty="0">
                <a:solidFill>
                  <a:srgbClr val="FFFFFF"/>
                </a:solidFill>
                <a:latin typeface="Newsreader" pitchFamily="34" charset="0"/>
                <a:ea typeface="Newsreader" pitchFamily="34" charset="-122"/>
                <a:cs typeface="Newsreader" pitchFamily="34" charset="-120"/>
              </a:rPr>
              <a:t>Interest films</a:t>
            </a:r>
            <a:endParaRPr lang="en-US" dirty="0"/>
          </a:p>
        </p:txBody>
      </p:sp>
      <p:sp>
        <p:nvSpPr>
          <p:cNvPr id="9" name="Text 6"/>
          <p:cNvSpPr txBox="1"/>
          <p:nvPr/>
        </p:nvSpPr>
        <p:spPr>
          <a:xfrm>
            <a:off x="727692" y="4879003"/>
            <a:ext cx="1760097" cy="265106"/>
          </a:xfrm>
          <a:prstGeom prst="rect">
            <a:avLst/>
          </a:prstGeom>
          <a:noFill/>
          <a:ln/>
        </p:spPr>
        <p:txBody>
          <a:bodyPr wrap="square" lIns="0" tIns="0" rIns="0" bIns="0" rtlCol="0" anchor="t">
            <a:normAutofit fontScale="92500"/>
          </a:bodyPr>
          <a:lstStyle/>
          <a:p>
            <a:pPr marL="0" indent="0" algn="l">
              <a:lnSpc>
                <a:spcPts val="1088"/>
              </a:lnSpc>
              <a:buNone/>
            </a:pPr>
            <a:r>
              <a:rPr lang="en-US" sz="1000" dirty="0">
                <a:solidFill>
                  <a:srgbClr val="C4DBF2"/>
                </a:solidFill>
                <a:latin typeface="Instrument Sans" pitchFamily="34" charset="0"/>
                <a:ea typeface="Instrument Sans" pitchFamily="34" charset="-122"/>
                <a:cs typeface="Instrument Sans" pitchFamily="34" charset="-120"/>
              </a:rPr>
              <a:t>Make them curious enough to ask.</a:t>
            </a:r>
            <a:endParaRPr lang="en-US" sz="1000" dirty="0"/>
          </a:p>
        </p:txBody>
      </p:sp>
      <p:sp>
        <p:nvSpPr>
          <p:cNvPr id="10" name="Text 7"/>
          <p:cNvSpPr txBox="1"/>
          <p:nvPr/>
        </p:nvSpPr>
        <p:spPr>
          <a:xfrm>
            <a:off x="2987020" y="4135455"/>
            <a:ext cx="1760196" cy="379975"/>
          </a:xfrm>
          <a:prstGeom prst="rect">
            <a:avLst/>
          </a:prstGeom>
          <a:noFill/>
          <a:ln/>
        </p:spPr>
        <p:txBody>
          <a:bodyPr wrap="square" lIns="0" tIns="0" rIns="0" bIns="0" rtlCol="0" anchor="t">
            <a:normAutofit/>
          </a:bodyPr>
          <a:lstStyle/>
          <a:p>
            <a:pPr marL="0" indent="0" algn="l">
              <a:lnSpc>
                <a:spcPts val="1700"/>
              </a:lnSpc>
              <a:buNone/>
            </a:pPr>
            <a:r>
              <a:rPr lang="en-US" sz="2400" dirty="0">
                <a:solidFill>
                  <a:srgbClr val="FF5CAF"/>
                </a:solidFill>
                <a:latin typeface="Newsreader" pitchFamily="34" charset="0"/>
                <a:ea typeface="Newsreader" pitchFamily="34" charset="-122"/>
                <a:cs typeface="Newsreader" pitchFamily="34" charset="-120"/>
              </a:rPr>
              <a:t>02</a:t>
            </a:r>
            <a:endParaRPr lang="en-US" sz="2400" dirty="0"/>
          </a:p>
        </p:txBody>
      </p:sp>
      <p:sp>
        <p:nvSpPr>
          <p:cNvPr id="11" name="Text 8"/>
          <p:cNvSpPr txBox="1"/>
          <p:nvPr/>
        </p:nvSpPr>
        <p:spPr>
          <a:xfrm>
            <a:off x="2987020" y="4452142"/>
            <a:ext cx="1760196" cy="228594"/>
          </a:xfrm>
          <a:prstGeom prst="rect">
            <a:avLst/>
          </a:prstGeom>
          <a:noFill/>
          <a:ln/>
        </p:spPr>
        <p:txBody>
          <a:bodyPr wrap="square" lIns="0" tIns="0" rIns="0" bIns="0" rtlCol="0" anchor="t">
            <a:normAutofit/>
          </a:bodyPr>
          <a:lstStyle/>
          <a:p>
            <a:pPr marL="0" indent="0" algn="l">
              <a:lnSpc>
                <a:spcPts val="810"/>
              </a:lnSpc>
              <a:buNone/>
            </a:pPr>
            <a:r>
              <a:rPr lang="en-US" sz="1000" b="1" kern="0" spc="149" dirty="0">
                <a:solidFill>
                  <a:srgbClr val="72A7D7"/>
                </a:solidFill>
                <a:latin typeface="Instrument Sans" pitchFamily="34" charset="0"/>
                <a:ea typeface="Instrument Sans" pitchFamily="34" charset="-122"/>
                <a:cs typeface="Instrument Sans" pitchFamily="34" charset="-120"/>
              </a:rPr>
              <a:t>CLARIFY</a:t>
            </a:r>
            <a:endParaRPr lang="en-US" sz="1000" dirty="0"/>
          </a:p>
        </p:txBody>
      </p:sp>
      <p:sp>
        <p:nvSpPr>
          <p:cNvPr id="12" name="Text 9"/>
          <p:cNvSpPr txBox="1"/>
          <p:nvPr/>
        </p:nvSpPr>
        <p:spPr>
          <a:xfrm>
            <a:off x="2987020" y="4611388"/>
            <a:ext cx="1760196" cy="334252"/>
          </a:xfrm>
          <a:prstGeom prst="rect">
            <a:avLst/>
          </a:prstGeom>
          <a:noFill/>
          <a:ln/>
        </p:spPr>
        <p:txBody>
          <a:bodyPr wrap="square" lIns="0" tIns="0" rIns="0" bIns="0" rtlCol="0" anchor="t">
            <a:normAutofit/>
          </a:bodyPr>
          <a:lstStyle/>
          <a:p>
            <a:pPr marL="0" indent="0" algn="l">
              <a:lnSpc>
                <a:spcPts val="1568"/>
              </a:lnSpc>
              <a:buNone/>
            </a:pPr>
            <a:r>
              <a:rPr lang="en-US" kern="0" spc="-28" dirty="0">
                <a:solidFill>
                  <a:srgbClr val="FFFFFF"/>
                </a:solidFill>
                <a:latin typeface="Newsreader" pitchFamily="34" charset="0"/>
                <a:ea typeface="Newsreader" pitchFamily="34" charset="-122"/>
                <a:cs typeface="Newsreader" pitchFamily="34" charset="-120"/>
              </a:rPr>
              <a:t>Product sheet</a:t>
            </a:r>
            <a:endParaRPr lang="en-US" dirty="0"/>
          </a:p>
        </p:txBody>
      </p:sp>
      <p:sp>
        <p:nvSpPr>
          <p:cNvPr id="13" name="Text 10"/>
          <p:cNvSpPr txBox="1"/>
          <p:nvPr/>
        </p:nvSpPr>
        <p:spPr>
          <a:xfrm>
            <a:off x="2987020" y="4896829"/>
            <a:ext cx="1760196" cy="265106"/>
          </a:xfrm>
          <a:prstGeom prst="rect">
            <a:avLst/>
          </a:prstGeom>
          <a:noFill/>
          <a:ln/>
        </p:spPr>
        <p:txBody>
          <a:bodyPr wrap="square" lIns="0" tIns="0" rIns="0" bIns="0" rtlCol="0" anchor="t">
            <a:normAutofit/>
          </a:bodyPr>
          <a:lstStyle/>
          <a:p>
            <a:pPr marL="0" indent="0" algn="l">
              <a:lnSpc>
                <a:spcPts val="1088"/>
              </a:lnSpc>
              <a:buNone/>
            </a:pPr>
            <a:r>
              <a:rPr lang="en-US" sz="900" dirty="0">
                <a:solidFill>
                  <a:srgbClr val="C4DBF2"/>
                </a:solidFill>
                <a:latin typeface="Instrument Sans" pitchFamily="34" charset="0"/>
                <a:ea typeface="Instrument Sans" pitchFamily="34" charset="-122"/>
                <a:cs typeface="Instrument Sans" pitchFamily="34" charset="-120"/>
              </a:rPr>
              <a:t>One page that answers the detail.</a:t>
            </a:r>
            <a:endParaRPr lang="en-US" sz="900" dirty="0"/>
          </a:p>
        </p:txBody>
      </p:sp>
      <p:sp>
        <p:nvSpPr>
          <p:cNvPr id="14" name="Text 11"/>
          <p:cNvSpPr txBox="1"/>
          <p:nvPr/>
        </p:nvSpPr>
        <p:spPr>
          <a:xfrm>
            <a:off x="5246447" y="4147063"/>
            <a:ext cx="1760196" cy="379975"/>
          </a:xfrm>
          <a:prstGeom prst="rect">
            <a:avLst/>
          </a:prstGeom>
          <a:noFill/>
          <a:ln/>
        </p:spPr>
        <p:txBody>
          <a:bodyPr wrap="square" lIns="0" tIns="0" rIns="0" bIns="0" rtlCol="0" anchor="t">
            <a:normAutofit/>
          </a:bodyPr>
          <a:lstStyle/>
          <a:p>
            <a:pPr marL="0" indent="0" algn="l">
              <a:lnSpc>
                <a:spcPts val="1700"/>
              </a:lnSpc>
              <a:buNone/>
            </a:pPr>
            <a:r>
              <a:rPr lang="en-US" sz="2400" dirty="0">
                <a:solidFill>
                  <a:srgbClr val="FF5CAF"/>
                </a:solidFill>
                <a:latin typeface="Newsreader" pitchFamily="34" charset="0"/>
                <a:ea typeface="Newsreader" pitchFamily="34" charset="-122"/>
                <a:cs typeface="Newsreader" pitchFamily="34" charset="-120"/>
              </a:rPr>
              <a:t>03</a:t>
            </a:r>
            <a:endParaRPr lang="en-US" sz="2400" dirty="0"/>
          </a:p>
        </p:txBody>
      </p:sp>
      <p:sp>
        <p:nvSpPr>
          <p:cNvPr id="15" name="Text 12"/>
          <p:cNvSpPr txBox="1"/>
          <p:nvPr/>
        </p:nvSpPr>
        <p:spPr>
          <a:xfrm>
            <a:off x="5246447" y="4463750"/>
            <a:ext cx="1760196" cy="228594"/>
          </a:xfrm>
          <a:prstGeom prst="rect">
            <a:avLst/>
          </a:prstGeom>
          <a:noFill/>
          <a:ln/>
        </p:spPr>
        <p:txBody>
          <a:bodyPr wrap="square" lIns="0" tIns="0" rIns="0" bIns="0" rtlCol="0" anchor="t">
            <a:normAutofit/>
          </a:bodyPr>
          <a:lstStyle/>
          <a:p>
            <a:pPr marL="0" indent="0" algn="l">
              <a:lnSpc>
                <a:spcPts val="810"/>
              </a:lnSpc>
              <a:buNone/>
            </a:pPr>
            <a:r>
              <a:rPr lang="en-US" sz="1000" b="1" kern="0" spc="149" dirty="0">
                <a:solidFill>
                  <a:srgbClr val="72A7D7"/>
                </a:solidFill>
                <a:latin typeface="Instrument Sans" pitchFamily="34" charset="0"/>
                <a:ea typeface="Instrument Sans" pitchFamily="34" charset="-122"/>
                <a:cs typeface="Instrument Sans" pitchFamily="34" charset="-120"/>
              </a:rPr>
              <a:t>CONVERT</a:t>
            </a:r>
            <a:endParaRPr lang="en-US" sz="1000" dirty="0"/>
          </a:p>
        </p:txBody>
      </p:sp>
      <p:sp>
        <p:nvSpPr>
          <p:cNvPr id="16" name="Text 13"/>
          <p:cNvSpPr txBox="1"/>
          <p:nvPr/>
        </p:nvSpPr>
        <p:spPr>
          <a:xfrm>
            <a:off x="5246447" y="4622996"/>
            <a:ext cx="1760196" cy="334252"/>
          </a:xfrm>
          <a:prstGeom prst="rect">
            <a:avLst/>
          </a:prstGeom>
          <a:noFill/>
          <a:ln/>
        </p:spPr>
        <p:txBody>
          <a:bodyPr wrap="square" lIns="0" tIns="0" rIns="0" bIns="0" rtlCol="0" anchor="t">
            <a:normAutofit/>
          </a:bodyPr>
          <a:lstStyle/>
          <a:p>
            <a:pPr marL="0" indent="0" algn="l">
              <a:lnSpc>
                <a:spcPts val="1568"/>
              </a:lnSpc>
              <a:buNone/>
            </a:pPr>
            <a:r>
              <a:rPr lang="en-US" kern="0" spc="-28" dirty="0">
                <a:solidFill>
                  <a:srgbClr val="FFFFFF"/>
                </a:solidFill>
                <a:latin typeface="Newsreader" pitchFamily="34" charset="0"/>
                <a:ea typeface="Newsreader" pitchFamily="34" charset="-122"/>
                <a:cs typeface="Newsreader" pitchFamily="34" charset="-120"/>
              </a:rPr>
              <a:t>Cell Signaling film</a:t>
            </a:r>
            <a:endParaRPr lang="en-US" dirty="0"/>
          </a:p>
        </p:txBody>
      </p:sp>
      <p:sp>
        <p:nvSpPr>
          <p:cNvPr id="17" name="Text 14"/>
          <p:cNvSpPr txBox="1"/>
          <p:nvPr/>
        </p:nvSpPr>
        <p:spPr>
          <a:xfrm>
            <a:off x="5246447" y="4908437"/>
            <a:ext cx="1760196" cy="265106"/>
          </a:xfrm>
          <a:prstGeom prst="rect">
            <a:avLst/>
          </a:prstGeom>
          <a:noFill/>
          <a:ln/>
        </p:spPr>
        <p:txBody>
          <a:bodyPr wrap="square" lIns="0" tIns="0" rIns="0" bIns="0" rtlCol="0" anchor="t">
            <a:normAutofit/>
          </a:bodyPr>
          <a:lstStyle/>
          <a:p>
            <a:pPr marL="0" indent="0" algn="l">
              <a:lnSpc>
                <a:spcPts val="1088"/>
              </a:lnSpc>
              <a:buNone/>
            </a:pPr>
            <a:r>
              <a:rPr lang="en-US" sz="1000" dirty="0">
                <a:solidFill>
                  <a:srgbClr val="C4DBF2"/>
                </a:solidFill>
                <a:latin typeface="Instrument Sans" pitchFamily="34" charset="0"/>
                <a:ea typeface="Instrument Sans" pitchFamily="34" charset="-122"/>
                <a:cs typeface="Instrument Sans" pitchFamily="34" charset="-120"/>
              </a:rPr>
              <a:t>The story that makes it land.</a:t>
            </a:r>
            <a:endParaRPr lang="en-US" sz="1000" dirty="0"/>
          </a:p>
        </p:txBody>
      </p:sp>
      <p:sp>
        <p:nvSpPr>
          <p:cNvPr id="18" name="Text 15"/>
          <p:cNvSpPr txBox="1"/>
          <p:nvPr/>
        </p:nvSpPr>
        <p:spPr>
          <a:xfrm>
            <a:off x="7505874" y="4177744"/>
            <a:ext cx="1760196" cy="379975"/>
          </a:xfrm>
          <a:prstGeom prst="rect">
            <a:avLst/>
          </a:prstGeom>
          <a:noFill/>
          <a:ln/>
        </p:spPr>
        <p:txBody>
          <a:bodyPr wrap="square" lIns="0" tIns="0" rIns="0" bIns="0" rtlCol="0" anchor="t">
            <a:normAutofit/>
          </a:bodyPr>
          <a:lstStyle/>
          <a:p>
            <a:pPr marL="0" indent="0" algn="l">
              <a:lnSpc>
                <a:spcPts val="1700"/>
              </a:lnSpc>
              <a:buNone/>
            </a:pPr>
            <a:r>
              <a:rPr lang="en-US" sz="2400" dirty="0">
                <a:solidFill>
                  <a:srgbClr val="FF5CAF"/>
                </a:solidFill>
                <a:latin typeface="Newsreader" pitchFamily="34" charset="0"/>
                <a:ea typeface="Newsreader" pitchFamily="34" charset="-122"/>
                <a:cs typeface="Newsreader" pitchFamily="34" charset="-120"/>
              </a:rPr>
              <a:t>04</a:t>
            </a:r>
            <a:endParaRPr lang="en-US" sz="2400" dirty="0"/>
          </a:p>
        </p:txBody>
      </p:sp>
      <p:sp>
        <p:nvSpPr>
          <p:cNvPr id="19" name="Text 16"/>
          <p:cNvSpPr txBox="1"/>
          <p:nvPr/>
        </p:nvSpPr>
        <p:spPr>
          <a:xfrm>
            <a:off x="7505874" y="4494431"/>
            <a:ext cx="1760196" cy="228594"/>
          </a:xfrm>
          <a:prstGeom prst="rect">
            <a:avLst/>
          </a:prstGeom>
          <a:noFill/>
          <a:ln/>
        </p:spPr>
        <p:txBody>
          <a:bodyPr wrap="square" lIns="0" tIns="0" rIns="0" bIns="0" rtlCol="0" anchor="t">
            <a:normAutofit/>
          </a:bodyPr>
          <a:lstStyle/>
          <a:p>
            <a:pPr marL="0" indent="0" algn="l">
              <a:lnSpc>
                <a:spcPts val="810"/>
              </a:lnSpc>
              <a:buNone/>
            </a:pPr>
            <a:r>
              <a:rPr lang="en-US" sz="1000" b="1" kern="0" spc="149" dirty="0">
                <a:solidFill>
                  <a:srgbClr val="72A7D7"/>
                </a:solidFill>
                <a:latin typeface="Instrument Sans" pitchFamily="34" charset="0"/>
                <a:ea typeface="Instrument Sans" pitchFamily="34" charset="-122"/>
                <a:cs typeface="Instrument Sans" pitchFamily="34" charset="-120"/>
              </a:rPr>
              <a:t>EQUIP</a:t>
            </a:r>
            <a:endParaRPr lang="en-US" sz="1000" dirty="0"/>
          </a:p>
        </p:txBody>
      </p:sp>
      <p:sp>
        <p:nvSpPr>
          <p:cNvPr id="20" name="Text 17"/>
          <p:cNvSpPr txBox="1"/>
          <p:nvPr/>
        </p:nvSpPr>
        <p:spPr>
          <a:xfrm>
            <a:off x="7505874" y="4653677"/>
            <a:ext cx="1760196" cy="334252"/>
          </a:xfrm>
          <a:prstGeom prst="rect">
            <a:avLst/>
          </a:prstGeom>
          <a:noFill/>
          <a:ln/>
        </p:spPr>
        <p:txBody>
          <a:bodyPr wrap="square" lIns="0" tIns="0" rIns="0" bIns="0" rtlCol="0" anchor="t">
            <a:normAutofit/>
          </a:bodyPr>
          <a:lstStyle/>
          <a:p>
            <a:pPr marL="0" indent="0" algn="l">
              <a:lnSpc>
                <a:spcPts val="1568"/>
              </a:lnSpc>
              <a:buNone/>
            </a:pPr>
            <a:r>
              <a:rPr lang="en-US" kern="0" spc="-28" dirty="0">
                <a:solidFill>
                  <a:srgbClr val="FFFFFF"/>
                </a:solidFill>
                <a:latin typeface="Newsreader" pitchFamily="34" charset="0"/>
                <a:ea typeface="Newsreader" pitchFamily="34" charset="-122"/>
                <a:cs typeface="Newsreader" pitchFamily="34" charset="-120"/>
              </a:rPr>
              <a:t>Product page</a:t>
            </a:r>
            <a:endParaRPr lang="en-US" dirty="0"/>
          </a:p>
        </p:txBody>
      </p:sp>
      <p:sp>
        <p:nvSpPr>
          <p:cNvPr id="21" name="Text 18"/>
          <p:cNvSpPr txBox="1"/>
          <p:nvPr/>
        </p:nvSpPr>
        <p:spPr>
          <a:xfrm>
            <a:off x="7505874" y="4939118"/>
            <a:ext cx="1760196" cy="265106"/>
          </a:xfrm>
          <a:prstGeom prst="rect">
            <a:avLst/>
          </a:prstGeom>
          <a:noFill/>
          <a:ln/>
        </p:spPr>
        <p:txBody>
          <a:bodyPr wrap="square" lIns="0" tIns="0" rIns="0" bIns="0" rtlCol="0" anchor="t">
            <a:normAutofit/>
          </a:bodyPr>
          <a:lstStyle/>
          <a:p>
            <a:pPr marL="0" indent="0" algn="l">
              <a:lnSpc>
                <a:spcPts val="1088"/>
              </a:lnSpc>
              <a:buNone/>
            </a:pPr>
            <a:r>
              <a:rPr lang="en-US" sz="1000" dirty="0">
                <a:solidFill>
                  <a:srgbClr val="C4DBF2"/>
                </a:solidFill>
                <a:latin typeface="Instrument Sans" pitchFamily="34" charset="0"/>
                <a:ea typeface="Instrument Sans" pitchFamily="34" charset="-122"/>
                <a:cs typeface="Instrument Sans" pitchFamily="34" charset="-120"/>
              </a:rPr>
              <a:t>Carries it the rest of the way.</a:t>
            </a:r>
            <a:endParaRPr lang="en-US" sz="1000" dirty="0"/>
          </a:p>
        </p:txBody>
      </p:sp>
      <p:sp>
        <p:nvSpPr>
          <p:cNvPr id="22" name="Text 19"/>
          <p:cNvSpPr txBox="1"/>
          <p:nvPr/>
        </p:nvSpPr>
        <p:spPr>
          <a:xfrm>
            <a:off x="9801322" y="4150785"/>
            <a:ext cx="1760196" cy="379975"/>
          </a:xfrm>
          <a:prstGeom prst="rect">
            <a:avLst/>
          </a:prstGeom>
          <a:noFill/>
          <a:ln/>
        </p:spPr>
        <p:txBody>
          <a:bodyPr wrap="square" lIns="0" tIns="0" rIns="0" bIns="0" rtlCol="0" anchor="t">
            <a:normAutofit/>
          </a:bodyPr>
          <a:lstStyle/>
          <a:p>
            <a:pPr marL="0" indent="0" algn="l">
              <a:lnSpc>
                <a:spcPts val="1700"/>
              </a:lnSpc>
              <a:buNone/>
            </a:pPr>
            <a:r>
              <a:rPr lang="en-US" sz="2400" dirty="0">
                <a:solidFill>
                  <a:srgbClr val="FF5CAF"/>
                </a:solidFill>
                <a:latin typeface="Newsreader" pitchFamily="34" charset="0"/>
                <a:ea typeface="Newsreader" pitchFamily="34" charset="-122"/>
                <a:cs typeface="Newsreader" pitchFamily="34" charset="-120"/>
              </a:rPr>
              <a:t>05</a:t>
            </a:r>
            <a:endParaRPr lang="en-US" sz="2400" dirty="0"/>
          </a:p>
        </p:txBody>
      </p:sp>
      <p:sp>
        <p:nvSpPr>
          <p:cNvPr id="23" name="Text 20"/>
          <p:cNvSpPr txBox="1"/>
          <p:nvPr/>
        </p:nvSpPr>
        <p:spPr>
          <a:xfrm>
            <a:off x="9801322" y="4467472"/>
            <a:ext cx="1760196" cy="228594"/>
          </a:xfrm>
          <a:prstGeom prst="rect">
            <a:avLst/>
          </a:prstGeom>
          <a:noFill/>
          <a:ln/>
        </p:spPr>
        <p:txBody>
          <a:bodyPr wrap="square" lIns="0" tIns="0" rIns="0" bIns="0" rtlCol="0" anchor="t">
            <a:normAutofit/>
          </a:bodyPr>
          <a:lstStyle/>
          <a:p>
            <a:pPr marL="0" indent="0" algn="l">
              <a:lnSpc>
                <a:spcPts val="810"/>
              </a:lnSpc>
              <a:buNone/>
            </a:pPr>
            <a:r>
              <a:rPr lang="en-US" sz="1000" b="1" kern="0" spc="149" dirty="0">
                <a:solidFill>
                  <a:srgbClr val="72A7D7"/>
                </a:solidFill>
                <a:latin typeface="Instrument Sans" pitchFamily="34" charset="0"/>
                <a:ea typeface="Instrument Sans" pitchFamily="34" charset="-122"/>
                <a:cs typeface="Instrument Sans" pitchFamily="34" charset="-120"/>
              </a:rPr>
              <a:t>ANCHOR</a:t>
            </a:r>
            <a:endParaRPr lang="en-US" sz="1000" dirty="0"/>
          </a:p>
        </p:txBody>
      </p:sp>
      <p:sp>
        <p:nvSpPr>
          <p:cNvPr id="24" name="Text 21"/>
          <p:cNvSpPr txBox="1"/>
          <p:nvPr/>
        </p:nvSpPr>
        <p:spPr>
          <a:xfrm>
            <a:off x="9801322" y="4626718"/>
            <a:ext cx="1760196" cy="334252"/>
          </a:xfrm>
          <a:prstGeom prst="rect">
            <a:avLst/>
          </a:prstGeom>
          <a:noFill/>
          <a:ln/>
        </p:spPr>
        <p:txBody>
          <a:bodyPr wrap="square" lIns="0" tIns="0" rIns="0" bIns="0" rtlCol="0" anchor="t">
            <a:normAutofit/>
          </a:bodyPr>
          <a:lstStyle/>
          <a:p>
            <a:pPr marL="0" indent="0" algn="l">
              <a:lnSpc>
                <a:spcPts val="1568"/>
              </a:lnSpc>
              <a:buNone/>
            </a:pPr>
            <a:r>
              <a:rPr lang="en-US" kern="0" spc="-28" dirty="0">
                <a:solidFill>
                  <a:srgbClr val="FFFFFF"/>
                </a:solidFill>
                <a:latin typeface="Newsreader" pitchFamily="34" charset="0"/>
                <a:ea typeface="Newsreader" pitchFamily="34" charset="-122"/>
                <a:cs typeface="Newsreader" pitchFamily="34" charset="-120"/>
              </a:rPr>
              <a:t>Science &amp; research</a:t>
            </a:r>
            <a:endParaRPr lang="en-US" dirty="0"/>
          </a:p>
        </p:txBody>
      </p:sp>
      <p:sp>
        <p:nvSpPr>
          <p:cNvPr id="25" name="Text 22"/>
          <p:cNvSpPr txBox="1"/>
          <p:nvPr/>
        </p:nvSpPr>
        <p:spPr>
          <a:xfrm>
            <a:off x="9801322" y="4912159"/>
            <a:ext cx="1760196" cy="265106"/>
          </a:xfrm>
          <a:prstGeom prst="rect">
            <a:avLst/>
          </a:prstGeom>
          <a:noFill/>
          <a:ln/>
        </p:spPr>
        <p:txBody>
          <a:bodyPr wrap="square" lIns="0" tIns="0" rIns="0" bIns="0" rtlCol="0" anchor="t">
            <a:normAutofit/>
          </a:bodyPr>
          <a:lstStyle/>
          <a:p>
            <a:pPr marL="0" indent="0" algn="l">
              <a:lnSpc>
                <a:spcPts val="1088"/>
              </a:lnSpc>
              <a:buNone/>
            </a:pPr>
            <a:r>
              <a:rPr lang="en-US" sz="1000" dirty="0">
                <a:solidFill>
                  <a:srgbClr val="C4DBF2"/>
                </a:solidFill>
                <a:latin typeface="Instrument Sans" pitchFamily="34" charset="0"/>
                <a:ea typeface="Instrument Sans" pitchFamily="34" charset="-122"/>
                <a:cs typeface="Instrument Sans" pitchFamily="34" charset="-120"/>
              </a:rPr>
              <a:t>Proof for the ones who dig.</a:t>
            </a:r>
            <a:endParaRPr lang="en-US" sz="1000" dirty="0"/>
          </a:p>
        </p:txBody>
      </p:sp>
      <p:sp>
        <p:nvSpPr>
          <p:cNvPr id="26" name="Text 23"/>
          <p:cNvSpPr txBox="1"/>
          <p:nvPr/>
        </p:nvSpPr>
        <p:spPr>
          <a:xfrm>
            <a:off x="3130639" y="5595468"/>
            <a:ext cx="5930414" cy="469380"/>
          </a:xfrm>
          <a:prstGeom prst="rect">
            <a:avLst/>
          </a:prstGeom>
          <a:noFill/>
          <a:ln/>
        </p:spPr>
        <p:txBody>
          <a:bodyPr wrap="square" lIns="0" tIns="0" rIns="0" bIns="0" rtlCol="0" anchor="t">
            <a:normAutofit fontScale="85000" lnSpcReduction="10000"/>
          </a:bodyPr>
          <a:lstStyle/>
          <a:p>
            <a:pPr marL="0" indent="0" algn="ctr">
              <a:lnSpc>
                <a:spcPts val="2520"/>
              </a:lnSpc>
              <a:buNone/>
            </a:pPr>
            <a:r>
              <a:rPr lang="en-US" sz="2037" kern="0" spc="-50" dirty="0">
                <a:solidFill>
                  <a:srgbClr val="A8C9E8"/>
                </a:solidFill>
                <a:latin typeface="Bookman Old Style" panose="02050604050505020204" pitchFamily="18" charset="0"/>
                <a:ea typeface="Newsreader" pitchFamily="34" charset="-122"/>
                <a:cs typeface="Newsreader" pitchFamily="34" charset="-120"/>
              </a:rPr>
              <a:t>Curiosity to conviction, and not one gap you have to fill.</a:t>
            </a:r>
            <a:endParaRPr lang="en-US" sz="2037" dirty="0">
              <a:latin typeface="Bookman Old Style" panose="02050604050505020204" pitchFamily="18" charset="0"/>
            </a:endParaRPr>
          </a:p>
        </p:txBody>
      </p:sp>
      <p:pic>
        <p:nvPicPr>
          <p:cNvPr id="27" name="Picture 26">
            <a:extLst>
              <a:ext uri="{FF2B5EF4-FFF2-40B4-BE49-F238E27FC236}">
                <a16:creationId xmlns:a16="http://schemas.microsoft.com/office/drawing/2014/main" id="{35104044-290A-D925-ADE0-3B48CBA6914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80">
    <p:bg>
      <p:bgPr>
        <a:solidFill>
          <a:srgbClr val="050B18"/>
        </a:solidFill>
        <a:effectLst/>
      </p:bgPr>
    </p:bg>
    <p:spTree>
      <p:nvGrpSpPr>
        <p:cNvPr id="1" name=""/>
        <p:cNvGrpSpPr/>
        <p:nvPr/>
      </p:nvGrpSpPr>
      <p:grpSpPr>
        <a:xfrm>
          <a:off x="0" y="0"/>
          <a:ext cx="0" cy="0"/>
          <a:chOff x="0" y="0"/>
          <a:chExt cx="0" cy="0"/>
        </a:xfrm>
      </p:grpSpPr>
      <p:pic>
        <p:nvPicPr>
          <p:cNvPr id="2" name="Image 0" descr="bgjpg/080.jpg"/>
          <p:cNvPicPr>
            <a:picLocks noChangeAspect="1"/>
          </p:cNvPicPr>
          <p:nvPr/>
        </p:nvPicPr>
        <p:blipFill>
          <a:blip r:embed="rId3"/>
          <a:srcRect t="6151" r="3535"/>
          <a:stretch>
            <a:fillRect/>
          </a:stretch>
        </p:blipFill>
        <p:spPr>
          <a:xfrm>
            <a:off x="0" y="0"/>
            <a:ext cx="12192000" cy="6858000"/>
          </a:xfrm>
          <a:prstGeom prst="rect">
            <a:avLst/>
          </a:prstGeom>
        </p:spPr>
      </p:pic>
      <p:sp>
        <p:nvSpPr>
          <p:cNvPr id="3" name="Text 0"/>
          <p:cNvSpPr txBox="1"/>
          <p:nvPr/>
        </p:nvSpPr>
        <p:spPr>
          <a:xfrm>
            <a:off x="756722" y="845651"/>
            <a:ext cx="5073363" cy="189858"/>
          </a:xfrm>
          <a:prstGeom prst="rect">
            <a:avLst/>
          </a:prstGeom>
          <a:noFill/>
          <a:ln/>
        </p:spPr>
        <p:txBody>
          <a:bodyPr wrap="square" lIns="0" tIns="0" rIns="0" bIns="0" rtlCol="0" anchor="t">
            <a:normAutofit/>
          </a:bodyPr>
          <a:lstStyle/>
          <a:p>
            <a:pPr marL="0" indent="0" algn="l">
              <a:lnSpc>
                <a:spcPts val="840"/>
              </a:lnSpc>
              <a:buNone/>
            </a:pPr>
            <a:r>
              <a:rPr lang="en-US" sz="1400" kern="0" spc="196" dirty="0">
                <a:solidFill>
                  <a:srgbClr val="72A7D7"/>
                </a:solidFill>
                <a:latin typeface="Graphik Light" panose="020B0403030202060203" pitchFamily="34" charset="0"/>
                <a:ea typeface="Instrument Sans" pitchFamily="34" charset="-122"/>
                <a:cs typeface="Instrument Sans" pitchFamily="34" charset="-120"/>
              </a:rPr>
              <a:t>WHERE ALL OF IT LIVES</a:t>
            </a:r>
            <a:endParaRPr lang="en-US" sz="1400" dirty="0">
              <a:latin typeface="Graphik Light" panose="020B0403030202060203" pitchFamily="34" charset="0"/>
            </a:endParaRPr>
          </a:p>
        </p:txBody>
      </p:sp>
      <p:sp>
        <p:nvSpPr>
          <p:cNvPr id="4" name="Text 1"/>
          <p:cNvSpPr txBox="1"/>
          <p:nvPr/>
        </p:nvSpPr>
        <p:spPr>
          <a:xfrm>
            <a:off x="756721" y="1172338"/>
            <a:ext cx="10102331" cy="1513643"/>
          </a:xfrm>
          <a:prstGeom prst="rect">
            <a:avLst/>
          </a:prstGeom>
          <a:noFill/>
          <a:ln/>
        </p:spPr>
        <p:txBody>
          <a:bodyPr wrap="square" lIns="0" tIns="0" rIns="0" bIns="0" rtlCol="0" anchor="t">
            <a:normAutofit lnSpcReduction="10000"/>
          </a:bodyPr>
          <a:lstStyle/>
          <a:p>
            <a:pPr marL="0" indent="0" algn="l">
              <a:buNone/>
            </a:pPr>
            <a:r>
              <a:rPr lang="en-US" sz="5400" kern="0" spc="-128" dirty="0">
                <a:solidFill>
                  <a:srgbClr val="FFFFFF"/>
                </a:solidFill>
                <a:latin typeface="Bookman Old Style" panose="02050604050505020204" pitchFamily="18" charset="0"/>
                <a:ea typeface="Newsreader" pitchFamily="34" charset="-122"/>
                <a:cs typeface="Newsreader" pitchFamily="34" charset="-120"/>
              </a:rPr>
              <a:t>One resource for the tools. </a:t>
            </a:r>
          </a:p>
          <a:p>
            <a:pPr marL="0" indent="0" algn="l">
              <a:buNone/>
            </a:pPr>
            <a:r>
              <a:rPr lang="en-US" sz="5400" kern="0" spc="-128" dirty="0">
                <a:solidFill>
                  <a:srgbClr val="72A7D7"/>
                </a:solidFill>
                <a:latin typeface="Bookman Old Style" panose="02050604050505020204" pitchFamily="18" charset="0"/>
                <a:ea typeface="Newsreader" pitchFamily="34" charset="-122"/>
                <a:cs typeface="Newsreader" pitchFamily="34" charset="-120"/>
              </a:rPr>
              <a:t>One for the science.</a:t>
            </a:r>
            <a:r>
              <a:rPr lang="en-US" sz="5400" kern="0" spc="-128"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56721" y="2782032"/>
            <a:ext cx="9499619" cy="746999"/>
          </a:xfrm>
          <a:prstGeom prst="rect">
            <a:avLst/>
          </a:prstGeom>
          <a:noFill/>
          <a:ln/>
        </p:spPr>
        <p:txBody>
          <a:bodyPr wrap="square" lIns="0" tIns="0" rIns="0" bIns="0" rtlCol="0" anchor="t">
            <a:normAutofit/>
          </a:bodyPr>
          <a:lstStyle/>
          <a:p>
            <a:pPr marL="0" indent="0" algn="l">
              <a:buNone/>
            </a:pPr>
            <a:r>
              <a:rPr lang="en-US" sz="1400" dirty="0">
                <a:solidFill>
                  <a:srgbClr val="D3E4F5"/>
                </a:solidFill>
                <a:latin typeface="Graphik Light" panose="020B0403030202060203" pitchFamily="34" charset="0"/>
                <a:ea typeface="Instrument Sans" pitchFamily="34" charset="-122"/>
                <a:cs typeface="Instrument Sans" pitchFamily="34" charset="-120"/>
              </a:rPr>
              <a:t>Everything we have built sits in one of two places. One holds every tool you need to share it. The other holds every piece of evidence behind it.</a:t>
            </a:r>
            <a:endParaRPr lang="en-US" sz="1400" dirty="0">
              <a:latin typeface="Graphik Light" panose="020B0403030202060203" pitchFamily="34" charset="0"/>
            </a:endParaRPr>
          </a:p>
        </p:txBody>
      </p:sp>
      <p:sp>
        <p:nvSpPr>
          <p:cNvPr id="6" name="Text 3"/>
          <p:cNvSpPr txBox="1"/>
          <p:nvPr/>
        </p:nvSpPr>
        <p:spPr>
          <a:xfrm>
            <a:off x="984225" y="3725654"/>
            <a:ext cx="4721444" cy="424677"/>
          </a:xfrm>
          <a:prstGeom prst="rect">
            <a:avLst/>
          </a:prstGeom>
          <a:noFill/>
          <a:ln/>
        </p:spPr>
        <p:txBody>
          <a:bodyPr wrap="square" lIns="0" tIns="0" rIns="0" bIns="0" rtlCol="0" anchor="t">
            <a:normAutofit/>
          </a:bodyPr>
          <a:lstStyle/>
          <a:p>
            <a:pPr marL="0" indent="0" algn="l">
              <a:lnSpc>
                <a:spcPts val="1900"/>
              </a:lnSpc>
              <a:buNone/>
            </a:pPr>
            <a:r>
              <a:rPr lang="en-US" sz="1843" dirty="0">
                <a:solidFill>
                  <a:srgbClr val="5AA8F5"/>
                </a:solidFill>
                <a:latin typeface="Newsreader" pitchFamily="34" charset="0"/>
                <a:ea typeface="Newsreader" pitchFamily="34" charset="-122"/>
                <a:cs typeface="Newsreader" pitchFamily="34" charset="-120"/>
              </a:rPr>
              <a:t>01</a:t>
            </a:r>
            <a:endParaRPr lang="en-US" sz="1843" dirty="0"/>
          </a:p>
        </p:txBody>
      </p:sp>
      <p:sp>
        <p:nvSpPr>
          <p:cNvPr id="7" name="Text 4"/>
          <p:cNvSpPr txBox="1"/>
          <p:nvPr/>
        </p:nvSpPr>
        <p:spPr>
          <a:xfrm>
            <a:off x="1391065" y="3822433"/>
            <a:ext cx="4704935" cy="228594"/>
          </a:xfrm>
          <a:prstGeom prst="rect">
            <a:avLst/>
          </a:prstGeom>
          <a:noFill/>
          <a:ln/>
        </p:spPr>
        <p:txBody>
          <a:bodyPr wrap="square" lIns="0" tIns="0" rIns="0" bIns="0" rtlCol="0" anchor="t">
            <a:normAutofit/>
          </a:bodyPr>
          <a:lstStyle/>
          <a:p>
            <a:pPr marL="0" indent="0" algn="l">
              <a:lnSpc>
                <a:spcPts val="810"/>
              </a:lnSpc>
              <a:buNone/>
            </a:pPr>
            <a:r>
              <a:rPr lang="en-US" sz="1200" kern="0" spc="135" dirty="0">
                <a:solidFill>
                  <a:srgbClr val="A8C9E8"/>
                </a:solidFill>
                <a:latin typeface="Graphik Light" panose="020B0403030202060203" pitchFamily="34" charset="0"/>
                <a:ea typeface="Instrument Sans" pitchFamily="34" charset="-122"/>
                <a:cs typeface="Instrument Sans" pitchFamily="34" charset="-120"/>
              </a:rPr>
              <a:t>CELLULAR INTELLIGENCE ACTIVATED</a:t>
            </a:r>
            <a:endParaRPr lang="en-US" sz="1200" dirty="0">
              <a:latin typeface="Graphik Light" panose="020B0403030202060203" pitchFamily="34" charset="0"/>
            </a:endParaRPr>
          </a:p>
        </p:txBody>
      </p:sp>
      <p:sp>
        <p:nvSpPr>
          <p:cNvPr id="8" name="Text 5"/>
          <p:cNvSpPr txBox="1"/>
          <p:nvPr/>
        </p:nvSpPr>
        <p:spPr>
          <a:xfrm>
            <a:off x="984225" y="4101585"/>
            <a:ext cx="4712555" cy="425146"/>
          </a:xfrm>
          <a:prstGeom prst="rect">
            <a:avLst/>
          </a:prstGeom>
          <a:noFill/>
          <a:ln/>
        </p:spPr>
        <p:txBody>
          <a:bodyPr wrap="square" lIns="0" tIns="0" rIns="0" bIns="0" rtlCol="0" anchor="t">
            <a:normAutofit/>
          </a:bodyPr>
          <a:lstStyle/>
          <a:p>
            <a:pPr marL="0" indent="0" algn="l">
              <a:lnSpc>
                <a:spcPts val="1980"/>
              </a:lnSpc>
              <a:buNone/>
            </a:pPr>
            <a:r>
              <a:rPr lang="en-US" sz="1746" kern="0" spc="-40" dirty="0">
                <a:solidFill>
                  <a:srgbClr val="FFFFFF"/>
                </a:solidFill>
                <a:latin typeface="Bookman Old Style" panose="02050604050505020204" pitchFamily="18" charset="0"/>
                <a:ea typeface="Newsreader" pitchFamily="34" charset="-122"/>
                <a:cs typeface="Newsreader" pitchFamily="34" charset="-120"/>
              </a:rPr>
              <a:t>The resource for all of the tools.</a:t>
            </a:r>
            <a:endParaRPr lang="en-US" sz="1746" dirty="0">
              <a:latin typeface="Bookman Old Style" panose="02050604050505020204" pitchFamily="18" charset="0"/>
            </a:endParaRPr>
          </a:p>
        </p:txBody>
      </p:sp>
      <p:sp>
        <p:nvSpPr>
          <p:cNvPr id="9" name="Text 6"/>
          <p:cNvSpPr txBox="1"/>
          <p:nvPr/>
        </p:nvSpPr>
        <p:spPr>
          <a:xfrm>
            <a:off x="993014" y="4474738"/>
            <a:ext cx="4704935" cy="450839"/>
          </a:xfrm>
          <a:prstGeom prst="rect">
            <a:avLst/>
          </a:prstGeom>
          <a:noFill/>
          <a:ln/>
        </p:spPr>
        <p:txBody>
          <a:bodyPr wrap="square" lIns="0" tIns="0" rIns="0" bIns="0" rtlCol="0" anchor="t">
            <a:normAutofit/>
          </a:bodyPr>
          <a:lstStyle/>
          <a:p>
            <a:pPr marL="0" indent="0" algn="l">
              <a:buNone/>
            </a:pPr>
            <a:r>
              <a:rPr lang="en-US" sz="1100" dirty="0">
                <a:solidFill>
                  <a:srgbClr val="C4DBF2"/>
                </a:solidFill>
                <a:latin typeface="Graphik Light" panose="020B0403030202060203" pitchFamily="34" charset="0"/>
                <a:ea typeface="Instrument Sans" pitchFamily="34" charset="-122"/>
                <a:cs typeface="Instrument Sans" pitchFamily="34" charset="-120"/>
              </a:rPr>
              <a:t>The films, the product sheet, the language, the training, the funnel. Everything you reach for in a conversation lives here.</a:t>
            </a:r>
            <a:endParaRPr lang="en-US" sz="1100" dirty="0">
              <a:latin typeface="Graphik Light" panose="020B0403030202060203" pitchFamily="34" charset="0"/>
            </a:endParaRPr>
          </a:p>
        </p:txBody>
      </p:sp>
      <p:sp>
        <p:nvSpPr>
          <p:cNvPr id="10" name="Text 7"/>
          <p:cNvSpPr txBox="1"/>
          <p:nvPr/>
        </p:nvSpPr>
        <p:spPr>
          <a:xfrm>
            <a:off x="984224" y="5033368"/>
            <a:ext cx="4704935" cy="349936"/>
          </a:xfrm>
          <a:prstGeom prst="rect">
            <a:avLst/>
          </a:prstGeom>
          <a:noFill/>
          <a:ln/>
        </p:spPr>
        <p:txBody>
          <a:bodyPr wrap="square" lIns="0" tIns="0" rIns="0" bIns="0" rtlCol="0" anchor="t">
            <a:normAutofit/>
          </a:bodyPr>
          <a:lstStyle/>
          <a:p>
            <a:pPr marL="0" indent="0" algn="l">
              <a:lnSpc>
                <a:spcPts val="900"/>
              </a:lnSpc>
              <a:buNone/>
            </a:pPr>
            <a:r>
              <a:rPr lang="en-US" sz="1200" i="1" dirty="0">
                <a:solidFill>
                  <a:srgbClr val="5AA8F5"/>
                </a:solidFill>
                <a:latin typeface="Instrument Sans" pitchFamily="34" charset="0"/>
                <a:ea typeface="Instrument Sans" pitchFamily="34" charset="-122"/>
                <a:cs typeface="Instrument Sans" pitchFamily="34" charset="-120"/>
              </a:rPr>
              <a:t>When you need something to send.</a:t>
            </a:r>
            <a:endParaRPr lang="en-US" sz="1200" dirty="0"/>
          </a:p>
        </p:txBody>
      </p:sp>
      <p:sp>
        <p:nvSpPr>
          <p:cNvPr id="11" name="Text 8"/>
          <p:cNvSpPr txBox="1"/>
          <p:nvPr/>
        </p:nvSpPr>
        <p:spPr>
          <a:xfrm>
            <a:off x="6486332" y="3725654"/>
            <a:ext cx="4509053" cy="424677"/>
          </a:xfrm>
          <a:prstGeom prst="rect">
            <a:avLst/>
          </a:prstGeom>
          <a:noFill/>
          <a:ln/>
        </p:spPr>
        <p:txBody>
          <a:bodyPr wrap="square" lIns="0" tIns="0" rIns="0" bIns="0" rtlCol="0" anchor="t">
            <a:normAutofit/>
          </a:bodyPr>
          <a:lstStyle/>
          <a:p>
            <a:pPr marL="0" indent="0" algn="l">
              <a:lnSpc>
                <a:spcPts val="1900"/>
              </a:lnSpc>
              <a:buNone/>
            </a:pPr>
            <a:r>
              <a:rPr lang="en-US" sz="1843" dirty="0">
                <a:solidFill>
                  <a:srgbClr val="3FC9A4"/>
                </a:solidFill>
                <a:latin typeface="Newsreader" pitchFamily="34" charset="0"/>
                <a:ea typeface="Newsreader" pitchFamily="34" charset="-122"/>
                <a:cs typeface="Newsreader" pitchFamily="34" charset="-120"/>
              </a:rPr>
              <a:t>02</a:t>
            </a:r>
            <a:endParaRPr lang="en-US" sz="1843" dirty="0"/>
          </a:p>
        </p:txBody>
      </p:sp>
      <p:sp>
        <p:nvSpPr>
          <p:cNvPr id="12" name="Text 9"/>
          <p:cNvSpPr txBox="1"/>
          <p:nvPr/>
        </p:nvSpPr>
        <p:spPr>
          <a:xfrm>
            <a:off x="6888659" y="3815097"/>
            <a:ext cx="4705034" cy="228594"/>
          </a:xfrm>
          <a:prstGeom prst="rect">
            <a:avLst/>
          </a:prstGeom>
          <a:noFill/>
          <a:ln/>
        </p:spPr>
        <p:txBody>
          <a:bodyPr wrap="square" lIns="0" tIns="0" rIns="0" bIns="0" rtlCol="0" anchor="t">
            <a:normAutofit/>
          </a:bodyPr>
          <a:lstStyle/>
          <a:p>
            <a:pPr marL="0" indent="0" algn="l">
              <a:lnSpc>
                <a:spcPts val="810"/>
              </a:lnSpc>
              <a:buNone/>
            </a:pPr>
            <a:r>
              <a:rPr lang="en-US" sz="1200" kern="0" spc="135" dirty="0">
                <a:solidFill>
                  <a:srgbClr val="A8C9E8"/>
                </a:solidFill>
                <a:latin typeface="Graphik Light" panose="020B0403030202060203" pitchFamily="34" charset="0"/>
                <a:ea typeface="Instrument Sans" pitchFamily="34" charset="-122"/>
                <a:cs typeface="Instrument Sans" pitchFamily="34" charset="-120"/>
              </a:rPr>
              <a:t>THE SCIENCE OF ASEA</a:t>
            </a:r>
            <a:endParaRPr lang="en-US" sz="1200" dirty="0">
              <a:latin typeface="Graphik Light" panose="020B0403030202060203" pitchFamily="34" charset="0"/>
            </a:endParaRPr>
          </a:p>
        </p:txBody>
      </p:sp>
      <p:sp>
        <p:nvSpPr>
          <p:cNvPr id="13" name="Text 10"/>
          <p:cNvSpPr txBox="1"/>
          <p:nvPr/>
        </p:nvSpPr>
        <p:spPr>
          <a:xfrm>
            <a:off x="6486332" y="4075388"/>
            <a:ext cx="4712654" cy="425146"/>
          </a:xfrm>
          <a:prstGeom prst="rect">
            <a:avLst/>
          </a:prstGeom>
          <a:noFill/>
          <a:ln/>
        </p:spPr>
        <p:txBody>
          <a:bodyPr wrap="square" lIns="0" tIns="0" rIns="0" bIns="0" rtlCol="0" anchor="t">
            <a:normAutofit/>
          </a:bodyPr>
          <a:lstStyle/>
          <a:p>
            <a:pPr marL="0" indent="0" algn="l">
              <a:lnSpc>
                <a:spcPts val="1980"/>
              </a:lnSpc>
              <a:buNone/>
            </a:pPr>
            <a:r>
              <a:rPr lang="en-US" sz="1746" kern="0" spc="-40" dirty="0">
                <a:solidFill>
                  <a:srgbClr val="FFFFFF"/>
                </a:solidFill>
                <a:latin typeface="Bookman Old Style" panose="02050604050505020204" pitchFamily="18" charset="0"/>
                <a:ea typeface="Newsreader" pitchFamily="34" charset="-122"/>
                <a:cs typeface="Newsreader" pitchFamily="34" charset="-120"/>
              </a:rPr>
              <a:t>The resource for all of the scientific backing.</a:t>
            </a:r>
            <a:endParaRPr lang="en-US" sz="1746" dirty="0">
              <a:latin typeface="Bookman Old Style" panose="02050604050505020204" pitchFamily="18" charset="0"/>
            </a:endParaRPr>
          </a:p>
        </p:txBody>
      </p:sp>
      <p:sp>
        <p:nvSpPr>
          <p:cNvPr id="14" name="Text 11"/>
          <p:cNvSpPr txBox="1"/>
          <p:nvPr/>
        </p:nvSpPr>
        <p:spPr>
          <a:xfrm>
            <a:off x="6502842" y="4465802"/>
            <a:ext cx="4705034" cy="450839"/>
          </a:xfrm>
          <a:prstGeom prst="rect">
            <a:avLst/>
          </a:prstGeom>
          <a:noFill/>
          <a:ln/>
        </p:spPr>
        <p:txBody>
          <a:bodyPr wrap="square" lIns="0" tIns="0" rIns="0" bIns="0" rtlCol="0" anchor="t">
            <a:normAutofit/>
          </a:bodyPr>
          <a:lstStyle/>
          <a:p>
            <a:pPr marL="0" indent="0" algn="l">
              <a:buNone/>
            </a:pPr>
            <a:r>
              <a:rPr lang="en-US" sz="1100" dirty="0">
                <a:solidFill>
                  <a:srgbClr val="C4DBF2"/>
                </a:solidFill>
                <a:latin typeface="Graphik Light" panose="020B0403030202060203" pitchFamily="34" charset="0"/>
                <a:ea typeface="Instrument Sans" pitchFamily="34" charset="-122"/>
                <a:cs typeface="Instrument Sans" pitchFamily="34" charset="-120"/>
              </a:rPr>
              <a:t>Published studies, the six systems and what each one measured, four decades of research. Every claim, with the work behind it.</a:t>
            </a:r>
            <a:endParaRPr lang="en-US" sz="1100" dirty="0">
              <a:latin typeface="Graphik Light" panose="020B0403030202060203" pitchFamily="34" charset="0"/>
            </a:endParaRPr>
          </a:p>
        </p:txBody>
      </p:sp>
      <p:sp>
        <p:nvSpPr>
          <p:cNvPr id="15" name="Text 12"/>
          <p:cNvSpPr txBox="1"/>
          <p:nvPr/>
        </p:nvSpPr>
        <p:spPr>
          <a:xfrm>
            <a:off x="6502842" y="4982792"/>
            <a:ext cx="4705034" cy="349936"/>
          </a:xfrm>
          <a:prstGeom prst="rect">
            <a:avLst/>
          </a:prstGeom>
          <a:noFill/>
          <a:ln/>
        </p:spPr>
        <p:txBody>
          <a:bodyPr wrap="square" lIns="0" tIns="0" rIns="0" bIns="0" rtlCol="0" anchor="t">
            <a:normAutofit/>
          </a:bodyPr>
          <a:lstStyle/>
          <a:p>
            <a:pPr marL="0" indent="0" algn="l">
              <a:lnSpc>
                <a:spcPts val="900"/>
              </a:lnSpc>
              <a:buNone/>
            </a:pPr>
            <a:r>
              <a:rPr lang="en-US" sz="1200" i="1" dirty="0">
                <a:solidFill>
                  <a:srgbClr val="3FC9A4"/>
                </a:solidFill>
                <a:latin typeface="Instrument Sans" pitchFamily="34" charset="0"/>
                <a:ea typeface="Instrument Sans" pitchFamily="34" charset="-122"/>
                <a:cs typeface="Instrument Sans" pitchFamily="34" charset="-120"/>
              </a:rPr>
              <a:t>When someone asks you to prove it.</a:t>
            </a:r>
            <a:endParaRPr lang="en-US" sz="1200" dirty="0"/>
          </a:p>
        </p:txBody>
      </p:sp>
      <p:sp>
        <p:nvSpPr>
          <p:cNvPr id="16" name="Text 13"/>
          <p:cNvSpPr txBox="1"/>
          <p:nvPr/>
        </p:nvSpPr>
        <p:spPr>
          <a:xfrm>
            <a:off x="756721" y="5916138"/>
            <a:ext cx="7813841" cy="424677"/>
          </a:xfrm>
          <a:prstGeom prst="rect">
            <a:avLst/>
          </a:prstGeom>
          <a:noFill/>
          <a:ln/>
        </p:spPr>
        <p:txBody>
          <a:bodyPr wrap="square" lIns="0" tIns="0" rIns="0" bIns="0" rtlCol="0" anchor="t">
            <a:normAutofit/>
          </a:bodyPr>
          <a:lstStyle/>
          <a:p>
            <a:pPr marL="0" indent="0" algn="l">
              <a:lnSpc>
                <a:spcPts val="2280"/>
              </a:lnSpc>
              <a:buNone/>
            </a:pPr>
            <a:r>
              <a:rPr lang="en-US" sz="2000" kern="0" spc="-42" dirty="0">
                <a:solidFill>
                  <a:srgbClr val="A8C9E8"/>
                </a:solidFill>
                <a:latin typeface="Bookman Old Style" panose="02050604050505020204" pitchFamily="18" charset="0"/>
                <a:ea typeface="Newsreader" pitchFamily="34" charset="-122"/>
                <a:cs typeface="Newsreader" pitchFamily="34" charset="-120"/>
              </a:rPr>
              <a:t>Both are one scan away; on every piece we hand you.</a:t>
            </a:r>
            <a:endParaRPr lang="en-US" sz="2000" dirty="0">
              <a:latin typeface="Bookman Old Style" panose="02050604050505020204" pitchFamily="18" charset="0"/>
            </a:endParaRPr>
          </a:p>
        </p:txBody>
      </p:sp>
      <p:pic>
        <p:nvPicPr>
          <p:cNvPr id="17" name="Picture 16">
            <a:extLst>
              <a:ext uri="{FF2B5EF4-FFF2-40B4-BE49-F238E27FC236}">
                <a16:creationId xmlns:a16="http://schemas.microsoft.com/office/drawing/2014/main" id="{367EBF79-9793-A701-3757-25B1BF21A36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81">
    <p:bg>
      <p:bgPr>
        <a:solidFill>
          <a:srgbClr val="050B18"/>
        </a:solidFill>
        <a:effectLst/>
      </p:bgPr>
    </p:bg>
    <p:spTree>
      <p:nvGrpSpPr>
        <p:cNvPr id="1" name=""/>
        <p:cNvGrpSpPr/>
        <p:nvPr/>
      </p:nvGrpSpPr>
      <p:grpSpPr>
        <a:xfrm>
          <a:off x="0" y="0"/>
          <a:ext cx="0" cy="0"/>
          <a:chOff x="0" y="0"/>
          <a:chExt cx="0" cy="0"/>
        </a:xfrm>
      </p:grpSpPr>
      <p:pic>
        <p:nvPicPr>
          <p:cNvPr id="8" name="Image 0" descr="bgjpg/083.jpg">
            <a:extLst>
              <a:ext uri="{FF2B5EF4-FFF2-40B4-BE49-F238E27FC236}">
                <a16:creationId xmlns:a16="http://schemas.microsoft.com/office/drawing/2014/main" id="{65A9C6CC-4729-095D-9BA8-5B0FFF2CD32A}"/>
              </a:ext>
            </a:extLst>
          </p:cNvPr>
          <p:cNvPicPr>
            <a:picLocks noChangeAspect="1"/>
          </p:cNvPicPr>
          <p:nvPr/>
        </p:nvPicPr>
        <p:blipFill>
          <a:blip r:embed="rId3"/>
          <a:srcRect t="5195" r="5192"/>
          <a:stretch>
            <a:fillRect/>
          </a:stretch>
        </p:blipFill>
        <p:spPr>
          <a:xfrm>
            <a:off x="0" y="0"/>
            <a:ext cx="12192000" cy="6858000"/>
          </a:xfrm>
          <a:prstGeom prst="rect">
            <a:avLst/>
          </a:prstGeom>
        </p:spPr>
      </p:pic>
      <p:sp>
        <p:nvSpPr>
          <p:cNvPr id="3" name="Text 0"/>
          <p:cNvSpPr txBox="1"/>
          <p:nvPr/>
        </p:nvSpPr>
        <p:spPr>
          <a:xfrm>
            <a:off x="3608369" y="1152271"/>
            <a:ext cx="4974955" cy="354850"/>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EVERYTHING YOU NEED TO SHARE IT</a:t>
            </a:r>
            <a:endParaRPr lang="en-US" sz="1600" dirty="0">
              <a:latin typeface="Graphik Light" panose="020B0403030202060203" pitchFamily="34" charset="0"/>
            </a:endParaRPr>
          </a:p>
        </p:txBody>
      </p:sp>
      <p:sp>
        <p:nvSpPr>
          <p:cNvPr id="4" name="Text 1"/>
          <p:cNvSpPr txBox="1"/>
          <p:nvPr/>
        </p:nvSpPr>
        <p:spPr>
          <a:xfrm>
            <a:off x="1407099" y="1776357"/>
            <a:ext cx="9377494" cy="1295137"/>
          </a:xfrm>
          <a:prstGeom prst="rect">
            <a:avLst/>
          </a:prstGeom>
          <a:noFill/>
          <a:ln/>
        </p:spPr>
        <p:txBody>
          <a:bodyPr wrap="square" lIns="0" tIns="0" rIns="0" bIns="0" rtlCol="0" anchor="t">
            <a:normAutofit/>
          </a:bodyPr>
          <a:lstStyle/>
          <a:p>
            <a:pPr marL="0" indent="0" algn="ctr">
              <a:lnSpc>
                <a:spcPts val="2958"/>
              </a:lnSpc>
              <a:buNone/>
            </a:pPr>
            <a:r>
              <a:rPr lang="en-US" sz="5400" kern="0" spc="-93" dirty="0">
                <a:solidFill>
                  <a:srgbClr val="FFFFFF"/>
                </a:solidFill>
                <a:latin typeface="Bookman Old Style" panose="02050604050505020204" pitchFamily="18" charset="0"/>
                <a:ea typeface="Newsreader" pitchFamily="34" charset="-122"/>
                <a:cs typeface="Newsreader" pitchFamily="34" charset="-120"/>
              </a:rPr>
              <a:t>The tools are </a:t>
            </a:r>
            <a:r>
              <a:rPr lang="en-US" sz="5400" kern="0" spc="-93" dirty="0">
                <a:solidFill>
                  <a:srgbClr val="72A7D7"/>
                </a:solidFill>
                <a:latin typeface="Bookman Old Style" panose="02050604050505020204" pitchFamily="18" charset="0"/>
                <a:ea typeface="Newsreader" pitchFamily="34" charset="-122"/>
                <a:cs typeface="Newsreader" pitchFamily="34" charset="-120"/>
              </a:rPr>
              <a:t>one scan away.</a:t>
            </a:r>
            <a:r>
              <a:rPr lang="en-US" sz="5400" kern="0" spc="-93"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1257269" y="4434074"/>
            <a:ext cx="1638259" cy="222244"/>
          </a:xfrm>
          <a:prstGeom prst="rect">
            <a:avLst/>
          </a:prstGeom>
          <a:noFill/>
          <a:ln/>
        </p:spPr>
        <p:txBody>
          <a:bodyPr wrap="square" lIns="0" tIns="0" rIns="0" bIns="0" rtlCol="0" anchor="t">
            <a:normAutofit/>
          </a:bodyPr>
          <a:lstStyle/>
          <a:p>
            <a:pPr marL="0" indent="0" algn="ctr">
              <a:lnSpc>
                <a:spcPts val="750"/>
              </a:lnSpc>
              <a:buNone/>
            </a:pPr>
            <a:r>
              <a:rPr lang="en-US" sz="606" b="1" kern="0" spc="125" dirty="0">
                <a:solidFill>
                  <a:srgbClr val="A8C9E8"/>
                </a:solidFill>
                <a:latin typeface="Instrument Sans" pitchFamily="34" charset="0"/>
                <a:ea typeface="Instrument Sans" pitchFamily="34" charset="-122"/>
                <a:cs typeface="Instrument Sans" pitchFamily="34" charset="-120"/>
              </a:rPr>
              <a:t>SCAN TO OPEN THE TOOLKIT</a:t>
            </a:r>
            <a:endParaRPr lang="en-US" sz="606" dirty="0"/>
          </a:p>
        </p:txBody>
      </p:sp>
      <p:sp>
        <p:nvSpPr>
          <p:cNvPr id="6" name="Text 3"/>
          <p:cNvSpPr txBox="1"/>
          <p:nvPr/>
        </p:nvSpPr>
        <p:spPr>
          <a:xfrm>
            <a:off x="4038499" y="5224530"/>
            <a:ext cx="4114697" cy="481199"/>
          </a:xfrm>
          <a:prstGeom prst="rect">
            <a:avLst/>
          </a:prstGeom>
          <a:noFill/>
          <a:ln/>
        </p:spPr>
        <p:txBody>
          <a:bodyPr wrap="square" lIns="0" tIns="0" rIns="0" bIns="0" rtlCol="0" anchor="t">
            <a:normAutofit/>
          </a:bodyPr>
          <a:lstStyle/>
          <a:p>
            <a:pPr marL="0" indent="0" algn="ctr">
              <a:lnSpc>
                <a:spcPts val="1395"/>
              </a:lnSpc>
              <a:buNone/>
            </a:pPr>
            <a:r>
              <a:rPr lang="en-US" sz="873" dirty="0">
                <a:solidFill>
                  <a:srgbClr val="D3E4F5"/>
                </a:solidFill>
                <a:latin typeface="Instrument Sans" pitchFamily="34" charset="0"/>
                <a:ea typeface="Instrument Sans" pitchFamily="34" charset="-122"/>
                <a:cs typeface="Instrument Sans" pitchFamily="34" charset="-120"/>
              </a:rPr>
              <a:t>Scan to open learn.aseaglobal.com. The story, the science, the films, and the tools, everything you need to share ASEA.</a:t>
            </a:r>
            <a:endParaRPr lang="en-US" sz="873" dirty="0"/>
          </a:p>
        </p:txBody>
      </p:sp>
      <p:pic>
        <p:nvPicPr>
          <p:cNvPr id="7" name="Picture 6">
            <a:extLst>
              <a:ext uri="{FF2B5EF4-FFF2-40B4-BE49-F238E27FC236}">
                <a16:creationId xmlns:a16="http://schemas.microsoft.com/office/drawing/2014/main" id="{ED366480-711E-270E-19B6-BB20FF236B6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83">
    <p:bg>
      <p:bgPr>
        <a:solidFill>
          <a:srgbClr val="050B18"/>
        </a:solidFill>
        <a:effectLst/>
      </p:bgPr>
    </p:bg>
    <p:spTree>
      <p:nvGrpSpPr>
        <p:cNvPr id="1" name=""/>
        <p:cNvGrpSpPr/>
        <p:nvPr/>
      </p:nvGrpSpPr>
      <p:grpSpPr>
        <a:xfrm>
          <a:off x="0" y="0"/>
          <a:ext cx="0" cy="0"/>
          <a:chOff x="0" y="0"/>
          <a:chExt cx="0" cy="0"/>
        </a:xfrm>
      </p:grpSpPr>
      <p:pic>
        <p:nvPicPr>
          <p:cNvPr id="2" name="Image 0" descr="bgjpg/083.jpg"/>
          <p:cNvPicPr>
            <a:picLocks noChangeAspect="1"/>
          </p:cNvPicPr>
          <p:nvPr/>
        </p:nvPicPr>
        <p:blipFill>
          <a:blip r:embed="rId3"/>
          <a:srcRect t="5195" r="5192"/>
          <a:stretch>
            <a:fillRect/>
          </a:stretch>
        </p:blipFill>
        <p:spPr>
          <a:xfrm>
            <a:off x="0" y="0"/>
            <a:ext cx="12192000" cy="6858000"/>
          </a:xfrm>
          <a:prstGeom prst="rect">
            <a:avLst/>
          </a:prstGeom>
        </p:spPr>
      </p:pic>
      <p:sp>
        <p:nvSpPr>
          <p:cNvPr id="3" name="Text 0"/>
          <p:cNvSpPr txBox="1"/>
          <p:nvPr/>
        </p:nvSpPr>
        <p:spPr>
          <a:xfrm>
            <a:off x="3377697" y="1130179"/>
            <a:ext cx="5436296" cy="498931"/>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AND A DOOR INTO EVERYTHING ELSE</a:t>
            </a:r>
            <a:endParaRPr lang="en-US" sz="1600" dirty="0">
              <a:latin typeface="Graphik Light" panose="020B0403030202060203" pitchFamily="34" charset="0"/>
            </a:endParaRPr>
          </a:p>
        </p:txBody>
      </p:sp>
      <p:sp>
        <p:nvSpPr>
          <p:cNvPr id="4" name="Text 1"/>
          <p:cNvSpPr txBox="1"/>
          <p:nvPr/>
        </p:nvSpPr>
        <p:spPr>
          <a:xfrm>
            <a:off x="488432" y="1431474"/>
            <a:ext cx="11214825" cy="2418662"/>
          </a:xfrm>
          <a:prstGeom prst="rect">
            <a:avLst/>
          </a:prstGeom>
          <a:noFill/>
          <a:ln/>
        </p:spPr>
        <p:txBody>
          <a:bodyPr wrap="square" lIns="0" tIns="0" rIns="0" bIns="0" rtlCol="0" anchor="t">
            <a:normAutofit/>
          </a:bodyPr>
          <a:lstStyle/>
          <a:p>
            <a:pPr marL="0" indent="0" algn="ctr">
              <a:buNone/>
            </a:pPr>
            <a:r>
              <a:rPr lang="en-US" sz="5400" kern="0" spc="-93" dirty="0">
                <a:solidFill>
                  <a:srgbClr val="FFFFFF"/>
                </a:solidFill>
                <a:latin typeface="Bookman Old Style" panose="02050604050505020204" pitchFamily="18" charset="0"/>
                <a:ea typeface="Newsreader" pitchFamily="34" charset="-122"/>
                <a:cs typeface="Newsreader" pitchFamily="34" charset="-120"/>
              </a:rPr>
              <a:t>The science is </a:t>
            </a:r>
            <a:r>
              <a:rPr lang="en-US" sz="5400" kern="0" spc="-93" dirty="0">
                <a:solidFill>
                  <a:srgbClr val="72A7D7"/>
                </a:solidFill>
                <a:latin typeface="Bookman Old Style" panose="02050604050505020204" pitchFamily="18" charset="0"/>
                <a:ea typeface="Newsreader" pitchFamily="34" charset="-122"/>
                <a:cs typeface="Newsreader" pitchFamily="34" charset="-120"/>
              </a:rPr>
              <a:t>one scan away.</a:t>
            </a:r>
            <a:r>
              <a:rPr lang="en-US" sz="5400" kern="0" spc="-93"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1257269" y="4612366"/>
            <a:ext cx="1577936" cy="222244"/>
          </a:xfrm>
          <a:prstGeom prst="rect">
            <a:avLst/>
          </a:prstGeom>
          <a:noFill/>
          <a:ln/>
        </p:spPr>
        <p:txBody>
          <a:bodyPr wrap="square" lIns="0" tIns="0" rIns="0" bIns="0" rtlCol="0" anchor="t">
            <a:normAutofit/>
          </a:bodyPr>
          <a:lstStyle/>
          <a:p>
            <a:pPr marL="0" indent="0" algn="ctr">
              <a:lnSpc>
                <a:spcPts val="750"/>
              </a:lnSpc>
              <a:buNone/>
            </a:pPr>
            <a:r>
              <a:rPr lang="en-US" sz="606" b="1" kern="0" spc="125" dirty="0">
                <a:solidFill>
                  <a:srgbClr val="A8C9E8"/>
                </a:solidFill>
                <a:latin typeface="Instrument Sans" pitchFamily="34" charset="0"/>
                <a:ea typeface="Instrument Sans" pitchFamily="34" charset="-122"/>
                <a:cs typeface="Instrument Sans" pitchFamily="34" charset="-120"/>
              </a:rPr>
              <a:t>PRINTED ON EVERY BOTTLE</a:t>
            </a:r>
            <a:endParaRPr lang="en-US" sz="606" dirty="0"/>
          </a:p>
        </p:txBody>
      </p:sp>
      <p:sp>
        <p:nvSpPr>
          <p:cNvPr id="6" name="Text 3"/>
          <p:cNvSpPr txBox="1"/>
          <p:nvPr/>
        </p:nvSpPr>
        <p:spPr>
          <a:xfrm>
            <a:off x="4114697" y="5412347"/>
            <a:ext cx="3962301" cy="481199"/>
          </a:xfrm>
          <a:prstGeom prst="rect">
            <a:avLst/>
          </a:prstGeom>
          <a:noFill/>
          <a:ln/>
        </p:spPr>
        <p:txBody>
          <a:bodyPr wrap="square" lIns="0" tIns="0" rIns="0" bIns="0" rtlCol="0" anchor="t">
            <a:normAutofit/>
          </a:bodyPr>
          <a:lstStyle/>
          <a:p>
            <a:pPr marL="0" indent="0" algn="ctr">
              <a:lnSpc>
                <a:spcPts val="1395"/>
              </a:lnSpc>
              <a:buNone/>
            </a:pPr>
            <a:r>
              <a:rPr lang="en-US" sz="873" dirty="0">
                <a:solidFill>
                  <a:srgbClr val="D3E4F5"/>
                </a:solidFill>
                <a:latin typeface="Instrument Sans" pitchFamily="34" charset="0"/>
                <a:ea typeface="Instrument Sans" pitchFamily="34" charset="-122"/>
                <a:cs typeface="Instrument Sans" pitchFamily="34" charset="-120"/>
              </a:rPr>
              <a:t>Scan to watch the science. The product video and the published studies, straight from the bottle in their hand.</a:t>
            </a:r>
            <a:endParaRPr lang="en-US" sz="873" dirty="0"/>
          </a:p>
        </p:txBody>
      </p:sp>
      <p:pic>
        <p:nvPicPr>
          <p:cNvPr id="7" name="Picture 6">
            <a:extLst>
              <a:ext uri="{FF2B5EF4-FFF2-40B4-BE49-F238E27FC236}">
                <a16:creationId xmlns:a16="http://schemas.microsoft.com/office/drawing/2014/main" id="{885BF43E-82D5-3B07-3676-FC3B02A4D28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50B18"/>
        </a:solidFill>
        <a:effectLst/>
      </p:bgPr>
    </p:bg>
    <p:spTree>
      <p:nvGrpSpPr>
        <p:cNvPr id="1" name=""/>
        <p:cNvGrpSpPr/>
        <p:nvPr/>
      </p:nvGrpSpPr>
      <p:grpSpPr>
        <a:xfrm>
          <a:off x="0" y="0"/>
          <a:ext cx="0" cy="0"/>
          <a:chOff x="0" y="0"/>
          <a:chExt cx="0" cy="0"/>
        </a:xfrm>
      </p:grpSpPr>
      <p:pic>
        <p:nvPicPr>
          <p:cNvPr id="2" name="Image 0" descr="bgjpg/008.jpg"/>
          <p:cNvPicPr>
            <a:picLocks noChangeAspect="1"/>
          </p:cNvPicPr>
          <p:nvPr/>
        </p:nvPicPr>
        <p:blipFill>
          <a:blip r:embed="rId3"/>
          <a:srcRect t="3800" r="4086"/>
          <a:stretch>
            <a:fillRect/>
          </a:stretch>
        </p:blipFill>
        <p:spPr>
          <a:xfrm>
            <a:off x="0" y="0"/>
            <a:ext cx="12192000" cy="6858000"/>
          </a:xfrm>
          <a:prstGeom prst="rect">
            <a:avLst/>
          </a:prstGeom>
        </p:spPr>
      </p:pic>
      <p:sp>
        <p:nvSpPr>
          <p:cNvPr id="3" name="Text 0"/>
          <p:cNvSpPr txBox="1"/>
          <p:nvPr/>
        </p:nvSpPr>
        <p:spPr>
          <a:xfrm>
            <a:off x="4602091" y="2541362"/>
            <a:ext cx="2987817" cy="289264"/>
          </a:xfrm>
          <a:prstGeom prst="rect">
            <a:avLst/>
          </a:prstGeom>
          <a:noFill/>
          <a:ln/>
        </p:spPr>
        <p:txBody>
          <a:bodyPr wrap="square" lIns="0" tIns="0" rIns="0" bIns="0" rtlCol="0" anchor="t">
            <a:normAutofit/>
          </a:bodyPr>
          <a:lstStyle/>
          <a:p>
            <a:pPr marL="0" indent="0" algn="ctr">
              <a:lnSpc>
                <a:spcPts val="960"/>
              </a:lnSpc>
              <a:buNone/>
            </a:pPr>
            <a:r>
              <a:rPr lang="en-US" sz="1600" kern="0" spc="240" dirty="0">
                <a:solidFill>
                  <a:srgbClr val="72A7D7"/>
                </a:solidFill>
                <a:latin typeface="Graphik Light" panose="020B0403030202060203" pitchFamily="34" charset="0"/>
                <a:ea typeface="Instrument Sans" pitchFamily="34" charset="-122"/>
                <a:cs typeface="Instrument Sans" pitchFamily="34" charset="-120"/>
              </a:rPr>
              <a:t>EIGHTEEN MONTHS AGO</a:t>
            </a:r>
            <a:endParaRPr lang="en-US" sz="1600" dirty="0">
              <a:latin typeface="Graphik Light" panose="020B0403030202060203" pitchFamily="34" charset="0"/>
            </a:endParaRPr>
          </a:p>
        </p:txBody>
      </p:sp>
      <p:sp>
        <p:nvSpPr>
          <p:cNvPr id="4" name="Text 1"/>
          <p:cNvSpPr txBox="1"/>
          <p:nvPr/>
        </p:nvSpPr>
        <p:spPr>
          <a:xfrm>
            <a:off x="305" y="3029825"/>
            <a:ext cx="12191695" cy="1814487"/>
          </a:xfrm>
          <a:prstGeom prst="rect">
            <a:avLst/>
          </a:prstGeom>
          <a:noFill/>
          <a:ln/>
        </p:spPr>
        <p:txBody>
          <a:bodyPr wrap="square" lIns="0" tIns="0" rIns="0" bIns="0" rtlCol="0" anchor="t">
            <a:normAutofit/>
          </a:bodyPr>
          <a:lstStyle/>
          <a:p>
            <a:pPr marL="0" indent="0" algn="ctr">
              <a:lnSpc>
                <a:spcPts val="7448"/>
              </a:lnSpc>
              <a:buNone/>
            </a:pPr>
            <a:r>
              <a:rPr lang="en-US" sz="6600" kern="0" spc="-289" dirty="0">
                <a:solidFill>
                  <a:srgbClr val="FFFFFF"/>
                </a:solidFill>
                <a:latin typeface="Bookman Old Style" panose="02050604050505020204" pitchFamily="18" charset="0"/>
                <a:ea typeface="Newsreader" pitchFamily="34" charset="-122"/>
                <a:cs typeface="Newsreader" pitchFamily="34" charset="-120"/>
              </a:rPr>
              <a:t>We went </a:t>
            </a:r>
            <a:r>
              <a:rPr lang="en-US" sz="6600" kern="0" spc="-289" dirty="0">
                <a:solidFill>
                  <a:srgbClr val="A8C9E8"/>
                </a:solidFill>
                <a:latin typeface="Bookman Old Style" panose="02050604050505020204" pitchFamily="18" charset="0"/>
                <a:ea typeface="Newsreader" pitchFamily="34" charset="-122"/>
                <a:cs typeface="Newsreader" pitchFamily="34" charset="-120"/>
              </a:rPr>
              <a:t>to work.</a:t>
            </a:r>
            <a:r>
              <a:rPr lang="en-US" sz="6600" kern="0" spc="-289"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pic>
        <p:nvPicPr>
          <p:cNvPr id="5" name="Picture 4">
            <a:extLst>
              <a:ext uri="{FF2B5EF4-FFF2-40B4-BE49-F238E27FC236}">
                <a16:creationId xmlns:a16="http://schemas.microsoft.com/office/drawing/2014/main" id="{2DE6892D-8613-7520-03FF-E3AC69561175}"/>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5">
    <p:bg>
      <p:bgPr>
        <a:solidFill>
          <a:srgbClr val="050B18"/>
        </a:solidFill>
        <a:effectLst/>
      </p:bgPr>
    </p:bg>
    <p:spTree>
      <p:nvGrpSpPr>
        <p:cNvPr id="1" name=""/>
        <p:cNvGrpSpPr/>
        <p:nvPr/>
      </p:nvGrpSpPr>
      <p:grpSpPr>
        <a:xfrm>
          <a:off x="0" y="0"/>
          <a:ext cx="0" cy="0"/>
          <a:chOff x="0" y="0"/>
          <a:chExt cx="0" cy="0"/>
        </a:xfrm>
      </p:grpSpPr>
      <p:pic>
        <p:nvPicPr>
          <p:cNvPr id="2" name="Image 0" descr="bgjpg/085.jpg"/>
          <p:cNvPicPr>
            <a:picLocks noChangeAspect="1"/>
          </p:cNvPicPr>
          <p:nvPr/>
        </p:nvPicPr>
        <p:blipFill>
          <a:blip r:embed="rId3"/>
          <a:srcRect t="3492" r="4369" b="1599"/>
          <a:stretch>
            <a:fillRect/>
          </a:stretch>
        </p:blipFill>
        <p:spPr>
          <a:xfrm>
            <a:off x="0" y="0"/>
            <a:ext cx="12192000" cy="6858000"/>
          </a:xfrm>
          <a:prstGeom prst="rect">
            <a:avLst/>
          </a:prstGeom>
        </p:spPr>
      </p:pic>
      <p:sp>
        <p:nvSpPr>
          <p:cNvPr id="3" name="Text 0"/>
          <p:cNvSpPr txBox="1"/>
          <p:nvPr/>
        </p:nvSpPr>
        <p:spPr>
          <a:xfrm>
            <a:off x="3445637" y="1074342"/>
            <a:ext cx="5300420" cy="425433"/>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PART WE CANNOT BUILD</a:t>
            </a:r>
            <a:endParaRPr lang="en-US" sz="1600" dirty="0">
              <a:latin typeface="Graphik Light" panose="020B0403030202060203" pitchFamily="34" charset="0"/>
            </a:endParaRPr>
          </a:p>
        </p:txBody>
      </p:sp>
      <p:sp>
        <p:nvSpPr>
          <p:cNvPr id="4" name="Text 1"/>
          <p:cNvSpPr txBox="1"/>
          <p:nvPr/>
        </p:nvSpPr>
        <p:spPr>
          <a:xfrm>
            <a:off x="1770387" y="1620690"/>
            <a:ext cx="8651532" cy="2440665"/>
          </a:xfrm>
          <a:prstGeom prst="rect">
            <a:avLst/>
          </a:prstGeom>
          <a:noFill/>
          <a:ln/>
        </p:spPr>
        <p:txBody>
          <a:bodyPr wrap="square" lIns="0" tIns="0" rIns="0" bIns="0" rtlCol="0" anchor="t">
            <a:normAutofit/>
          </a:bodyPr>
          <a:lstStyle/>
          <a:p>
            <a:pPr marL="0" indent="0" algn="ctr">
              <a:lnSpc>
                <a:spcPts val="6586"/>
              </a:lnSpc>
              <a:buNone/>
            </a:pPr>
            <a:r>
              <a:rPr lang="en-US" sz="6600" kern="0" spc="-282" dirty="0">
                <a:solidFill>
                  <a:srgbClr val="FFFFFF"/>
                </a:solidFill>
                <a:latin typeface="Bookman Old Style" panose="02050604050505020204" pitchFamily="18" charset="0"/>
                <a:ea typeface="Newsreader" pitchFamily="34" charset="-122"/>
                <a:cs typeface="Newsreader" pitchFamily="34" charset="-120"/>
              </a:rPr>
              <a:t>None of this works </a:t>
            </a:r>
            <a:r>
              <a:rPr lang="en-US" sz="6600" kern="0" spc="-282" dirty="0">
                <a:solidFill>
                  <a:srgbClr val="FFD0E6"/>
                </a:solidFill>
                <a:latin typeface="Bookman Old Style" panose="02050604050505020204" pitchFamily="18" charset="0"/>
                <a:ea typeface="Newsreader" pitchFamily="34" charset="-122"/>
                <a:cs typeface="Newsreader" pitchFamily="34" charset="-120"/>
              </a:rPr>
              <a:t>without you.</a:t>
            </a:r>
            <a:r>
              <a:rPr lang="en-US" sz="6600" kern="0" spc="-282"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sp>
        <p:nvSpPr>
          <p:cNvPr id="5" name="Text 2"/>
          <p:cNvSpPr txBox="1"/>
          <p:nvPr/>
        </p:nvSpPr>
        <p:spPr>
          <a:xfrm>
            <a:off x="2317273" y="4016977"/>
            <a:ext cx="8104340" cy="927402"/>
          </a:xfrm>
          <a:prstGeom prst="rect">
            <a:avLst/>
          </a:prstGeom>
          <a:noFill/>
          <a:ln/>
        </p:spPr>
        <p:txBody>
          <a:bodyPr wrap="square" lIns="0" tIns="0" rIns="0" bIns="0" rtlCol="0" anchor="t">
            <a:normAutofit/>
          </a:bodyPr>
          <a:lstStyle/>
          <a:p>
            <a:pPr marL="0" indent="0" algn="ctr">
              <a:buNone/>
            </a:pPr>
            <a:r>
              <a:rPr lang="en-US" sz="2000" dirty="0">
                <a:solidFill>
                  <a:srgbClr val="DEEAFA"/>
                </a:solidFill>
                <a:latin typeface="Graphik Light" panose="020B0403030202060203" pitchFamily="34" charset="0"/>
                <a:ea typeface="Instrument Sans" pitchFamily="34" charset="-122"/>
                <a:cs typeface="Instrument Sans" pitchFamily="34" charset="-120"/>
              </a:rPr>
              <a:t>We can build the bottle, the story, the films, the pages and the proof. We cannot be in the room when someone decides. That part has always been yours, and today it is the only part left.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601FB7D1-392A-BA2E-7691-204437E8C3D5}"/>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6">
    <p:bg>
      <p:bgPr>
        <a:solidFill>
          <a:srgbClr val="050B18"/>
        </a:solidFill>
        <a:effectLst/>
      </p:bgPr>
    </p:bg>
    <p:spTree>
      <p:nvGrpSpPr>
        <p:cNvPr id="1" name=""/>
        <p:cNvGrpSpPr/>
        <p:nvPr/>
      </p:nvGrpSpPr>
      <p:grpSpPr>
        <a:xfrm>
          <a:off x="0" y="0"/>
          <a:ext cx="0" cy="0"/>
          <a:chOff x="0" y="0"/>
          <a:chExt cx="0" cy="0"/>
        </a:xfrm>
      </p:grpSpPr>
      <p:pic>
        <p:nvPicPr>
          <p:cNvPr id="2" name="Image 0" descr="bgjpg/086.jpg"/>
          <p:cNvPicPr>
            <a:picLocks noChangeAspect="1"/>
          </p:cNvPicPr>
          <p:nvPr/>
        </p:nvPicPr>
        <p:blipFill>
          <a:blip r:embed="rId3"/>
          <a:srcRect t="6000" r="5285"/>
          <a:stretch>
            <a:fillRect/>
          </a:stretch>
        </p:blipFill>
        <p:spPr>
          <a:xfrm>
            <a:off x="1" y="-23209"/>
            <a:ext cx="12192000" cy="6881209"/>
          </a:xfrm>
          <a:prstGeom prst="rect">
            <a:avLst/>
          </a:prstGeom>
        </p:spPr>
      </p:pic>
      <p:sp>
        <p:nvSpPr>
          <p:cNvPr id="3" name="Text 0"/>
          <p:cNvSpPr txBox="1"/>
          <p:nvPr/>
        </p:nvSpPr>
        <p:spPr>
          <a:xfrm>
            <a:off x="5005158" y="1598006"/>
            <a:ext cx="2181278" cy="517408"/>
          </a:xfrm>
          <a:prstGeom prst="rect">
            <a:avLst/>
          </a:prstGeom>
          <a:noFill/>
          <a:ln/>
        </p:spPr>
        <p:txBody>
          <a:bodyPr wrap="square" lIns="0" tIns="0" rIns="0" bIns="0" rtlCol="0" anchor="t">
            <a:normAutofit/>
          </a:bodyPr>
          <a:lstStyle/>
          <a:p>
            <a:pPr marL="0" indent="0" algn="ctr">
              <a:lnSpc>
                <a:spcPts val="840"/>
              </a:lnSpc>
              <a:buNone/>
            </a:pPr>
            <a:r>
              <a:rPr lang="en-US" sz="1600" kern="0" spc="196" dirty="0">
                <a:solidFill>
                  <a:srgbClr val="F0B8D0"/>
                </a:solidFill>
                <a:latin typeface="Graphik Light" panose="020B0403030202060203" pitchFamily="34" charset="0"/>
                <a:ea typeface="Instrument Sans" pitchFamily="34" charset="-122"/>
                <a:cs typeface="Instrument Sans" pitchFamily="34" charset="-120"/>
              </a:rPr>
              <a:t>THE INVITATION</a:t>
            </a:r>
            <a:endParaRPr lang="en-US" sz="1600" dirty="0">
              <a:latin typeface="Graphik Light" panose="020B0403030202060203" pitchFamily="34" charset="0"/>
            </a:endParaRPr>
          </a:p>
        </p:txBody>
      </p:sp>
      <p:sp>
        <p:nvSpPr>
          <p:cNvPr id="4" name="Text 1"/>
          <p:cNvSpPr txBox="1"/>
          <p:nvPr/>
        </p:nvSpPr>
        <p:spPr>
          <a:xfrm>
            <a:off x="2167536" y="2208628"/>
            <a:ext cx="7857333" cy="2148727"/>
          </a:xfrm>
          <a:prstGeom prst="rect">
            <a:avLst/>
          </a:prstGeom>
          <a:noFill/>
          <a:ln/>
        </p:spPr>
        <p:txBody>
          <a:bodyPr wrap="square" lIns="0" tIns="0" rIns="0" bIns="0" rtlCol="0" anchor="t">
            <a:normAutofit/>
          </a:bodyPr>
          <a:lstStyle/>
          <a:p>
            <a:pPr marL="0" indent="0" algn="ctr">
              <a:lnSpc>
                <a:spcPts val="8820"/>
              </a:lnSpc>
              <a:buNone/>
            </a:pPr>
            <a:r>
              <a:rPr lang="en-US" sz="8000" kern="0" spc="-378" dirty="0">
                <a:solidFill>
                  <a:srgbClr val="FFFFFF"/>
                </a:solidFill>
                <a:latin typeface="Bookman Old Style" panose="02050604050505020204" pitchFamily="18" charset="0"/>
                <a:ea typeface="Newsreader" pitchFamily="34" charset="-122"/>
                <a:cs typeface="Newsreader" pitchFamily="34" charset="-120"/>
              </a:rPr>
              <a:t>So let’s </a:t>
            </a:r>
            <a:r>
              <a:rPr lang="en-US" sz="8000" kern="0" spc="-378" dirty="0">
                <a:solidFill>
                  <a:srgbClr val="FFD0E6"/>
                </a:solidFill>
                <a:latin typeface="Bookman Old Style" panose="02050604050505020204" pitchFamily="18" charset="0"/>
                <a:ea typeface="Newsreader" pitchFamily="34" charset="-122"/>
                <a:cs typeface="Newsreader" pitchFamily="34" charset="-120"/>
              </a:rPr>
              <a:t>begin.</a:t>
            </a:r>
            <a:endParaRPr lang="en-US" sz="8000" dirty="0">
              <a:latin typeface="Bookman Old Style" panose="02050604050505020204" pitchFamily="18" charset="0"/>
            </a:endParaRPr>
          </a:p>
        </p:txBody>
      </p:sp>
      <p:sp>
        <p:nvSpPr>
          <p:cNvPr id="5" name="Text 2"/>
          <p:cNvSpPr txBox="1"/>
          <p:nvPr/>
        </p:nvSpPr>
        <p:spPr>
          <a:xfrm>
            <a:off x="2167131" y="3736629"/>
            <a:ext cx="8090115" cy="869928"/>
          </a:xfrm>
          <a:prstGeom prst="rect">
            <a:avLst/>
          </a:prstGeom>
          <a:noFill/>
          <a:ln/>
        </p:spPr>
        <p:txBody>
          <a:bodyPr wrap="square" lIns="0" tIns="0" rIns="0" bIns="0" rtlCol="0" anchor="t">
            <a:normAutofit/>
          </a:bodyPr>
          <a:lstStyle/>
          <a:p>
            <a:pPr marL="0" indent="0" algn="ctr">
              <a:buNone/>
            </a:pPr>
            <a:r>
              <a:rPr lang="en-US" sz="2000" dirty="0">
                <a:solidFill>
                  <a:srgbClr val="E8D6EE"/>
                </a:solidFill>
                <a:latin typeface="Graphik Light" panose="020B0403030202060203" pitchFamily="34" charset="0"/>
                <a:ea typeface="Instrument Sans" pitchFamily="34" charset="-122"/>
                <a:cs typeface="Instrument Sans" pitchFamily="34" charset="-120"/>
              </a:rPr>
              <a:t>Twenty years of science. A brand rebuilt. A category named. And a system waiting for the only people who can carry it.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FC4AC2DB-00B8-0D60-3B9A-04BA22BD995C}"/>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50B18"/>
        </a:solidFill>
        <a:effectLst/>
      </p:bgPr>
    </p:bg>
    <p:spTree>
      <p:nvGrpSpPr>
        <p:cNvPr id="1" name=""/>
        <p:cNvGrpSpPr/>
        <p:nvPr/>
      </p:nvGrpSpPr>
      <p:grpSpPr>
        <a:xfrm>
          <a:off x="0" y="0"/>
          <a:ext cx="0" cy="0"/>
          <a:chOff x="0" y="0"/>
          <a:chExt cx="0" cy="0"/>
        </a:xfrm>
      </p:grpSpPr>
      <p:pic>
        <p:nvPicPr>
          <p:cNvPr id="2" name="Image 0" descr="bgjpg/009.jpg"/>
          <p:cNvPicPr>
            <a:picLocks noChangeAspect="1"/>
          </p:cNvPicPr>
          <p:nvPr/>
        </p:nvPicPr>
        <p:blipFill>
          <a:blip r:embed="rId3"/>
          <a:srcRect t="7868" r="3975"/>
          <a:stretch>
            <a:fillRect/>
          </a:stretch>
        </p:blipFill>
        <p:spPr>
          <a:xfrm>
            <a:off x="305" y="0"/>
            <a:ext cx="12321473" cy="6858000"/>
          </a:xfrm>
          <a:prstGeom prst="rect">
            <a:avLst/>
          </a:prstGeom>
        </p:spPr>
      </p:pic>
      <p:sp>
        <p:nvSpPr>
          <p:cNvPr id="3" name="Text 0"/>
          <p:cNvSpPr txBox="1"/>
          <p:nvPr/>
        </p:nvSpPr>
        <p:spPr>
          <a:xfrm>
            <a:off x="670603" y="1184056"/>
            <a:ext cx="3432501" cy="204233"/>
          </a:xfrm>
          <a:prstGeom prst="rect">
            <a:avLst/>
          </a:prstGeom>
          <a:noFill/>
          <a:ln/>
        </p:spPr>
        <p:txBody>
          <a:bodyPr wrap="square" lIns="0" tIns="0" rIns="0" bIns="0" rtlCol="0" anchor="t">
            <a:noAutofit/>
          </a:bodyPr>
          <a:lstStyle/>
          <a:p>
            <a:pPr marL="0" indent="0" algn="l">
              <a:lnSpc>
                <a:spcPts val="960"/>
              </a:lnSpc>
              <a:buNone/>
            </a:pPr>
            <a:r>
              <a:rPr lang="en-US" sz="1600" kern="0" spc="240" dirty="0">
                <a:solidFill>
                  <a:srgbClr val="2D63AD"/>
                </a:solidFill>
                <a:latin typeface="Graphik Light" panose="020B0403030202060203" pitchFamily="34" charset="0"/>
                <a:ea typeface="Instrument Sans" pitchFamily="34" charset="-122"/>
                <a:cs typeface="Instrument Sans" pitchFamily="34" charset="-120"/>
              </a:rPr>
              <a:t>OUR STRATEGIC INTENT</a:t>
            </a:r>
            <a:endParaRPr lang="en-US" sz="1600" dirty="0">
              <a:latin typeface="Graphik Light" panose="020B0403030202060203" pitchFamily="34" charset="0"/>
            </a:endParaRPr>
          </a:p>
        </p:txBody>
      </p:sp>
      <p:sp>
        <p:nvSpPr>
          <p:cNvPr id="4" name="Text 1"/>
          <p:cNvSpPr txBox="1"/>
          <p:nvPr/>
        </p:nvSpPr>
        <p:spPr>
          <a:xfrm>
            <a:off x="682707" y="1362212"/>
            <a:ext cx="11508988" cy="1010041"/>
          </a:xfrm>
          <a:prstGeom prst="rect">
            <a:avLst/>
          </a:prstGeom>
          <a:noFill/>
          <a:ln/>
        </p:spPr>
        <p:txBody>
          <a:bodyPr wrap="square" lIns="0" tIns="0" rIns="0" bIns="0" rtlCol="0" anchor="t">
            <a:noAutofit/>
          </a:bodyPr>
          <a:lstStyle/>
          <a:p>
            <a:pPr marL="0" indent="0" algn="l">
              <a:buNone/>
            </a:pPr>
            <a:r>
              <a:rPr lang="en-US" sz="4400" kern="0" spc="-131" dirty="0">
                <a:solidFill>
                  <a:srgbClr val="0F1C36"/>
                </a:solidFill>
                <a:latin typeface="Bookman Old Style" panose="02050604050505020204" pitchFamily="18" charset="0"/>
                <a:ea typeface="Newsreader" pitchFamily="34" charset="-122"/>
                <a:cs typeface="Newsreader" pitchFamily="34" charset="-120"/>
              </a:rPr>
              <a:t>Create </a:t>
            </a:r>
            <a:r>
              <a:rPr lang="en-US" sz="4400" kern="0" spc="-131" dirty="0">
                <a:solidFill>
                  <a:srgbClr val="2D63AD"/>
                </a:solidFill>
                <a:latin typeface="Bookman Old Style" panose="02050604050505020204" pitchFamily="18" charset="0"/>
                <a:ea typeface="Newsreader" pitchFamily="34" charset="-122"/>
                <a:cs typeface="Newsreader" pitchFamily="34" charset="-120"/>
              </a:rPr>
              <a:t>focus.</a:t>
            </a:r>
            <a:r>
              <a:rPr lang="en-US" sz="4400" kern="0" spc="-131" dirty="0">
                <a:solidFill>
                  <a:srgbClr val="0F1C36"/>
                </a:solidFill>
                <a:latin typeface="Bookman Old Style" panose="02050604050505020204" pitchFamily="18" charset="0"/>
                <a:ea typeface="Newsreader" pitchFamily="34" charset="-122"/>
                <a:cs typeface="Newsreader" pitchFamily="34" charset="-120"/>
              </a:rPr>
              <a:t> </a:t>
            </a:r>
          </a:p>
          <a:p>
            <a:pPr marL="0" indent="0" algn="l">
              <a:buNone/>
            </a:pPr>
            <a:r>
              <a:rPr lang="en-US" sz="4400" kern="0" spc="-131" dirty="0">
                <a:solidFill>
                  <a:srgbClr val="0F1C36"/>
                </a:solidFill>
                <a:latin typeface="Bookman Old Style" panose="02050604050505020204" pitchFamily="18" charset="0"/>
                <a:ea typeface="Newsreader" pitchFamily="34" charset="-122"/>
                <a:cs typeface="Newsreader" pitchFamily="34" charset="-120"/>
              </a:rPr>
              <a:t>Build with </a:t>
            </a:r>
            <a:r>
              <a:rPr lang="en-US" sz="4400" kern="0" spc="-131" dirty="0">
                <a:solidFill>
                  <a:srgbClr val="2D63AD"/>
                </a:solidFill>
                <a:latin typeface="Bookman Old Style" panose="02050604050505020204" pitchFamily="18" charset="0"/>
                <a:ea typeface="Newsreader" pitchFamily="34" charset="-122"/>
                <a:cs typeface="Newsreader" pitchFamily="34" charset="-120"/>
              </a:rPr>
              <a:t>discipline.</a:t>
            </a:r>
            <a:r>
              <a:rPr lang="en-US" sz="4400" kern="0" spc="-131" dirty="0">
                <a:solidFill>
                  <a:srgbClr val="0F1C36"/>
                </a:solidFill>
                <a:latin typeface="Bookman Old Style" panose="02050604050505020204" pitchFamily="18" charset="0"/>
                <a:ea typeface="Newsreader" pitchFamily="34" charset="-122"/>
                <a:cs typeface="Newsreader" pitchFamily="34" charset="-120"/>
              </a:rPr>
              <a:t> </a:t>
            </a:r>
            <a:endParaRPr lang="en-US" sz="4400" dirty="0">
              <a:latin typeface="Bookman Old Style" panose="02050604050505020204" pitchFamily="18" charset="0"/>
            </a:endParaRPr>
          </a:p>
        </p:txBody>
      </p:sp>
      <p:sp>
        <p:nvSpPr>
          <p:cNvPr id="5" name="Text 2"/>
          <p:cNvSpPr txBox="1"/>
          <p:nvPr/>
        </p:nvSpPr>
        <p:spPr>
          <a:xfrm>
            <a:off x="682707" y="2898934"/>
            <a:ext cx="7708707" cy="622284"/>
          </a:xfrm>
          <a:prstGeom prst="rect">
            <a:avLst/>
          </a:prstGeom>
          <a:noFill/>
          <a:ln/>
        </p:spPr>
        <p:txBody>
          <a:bodyPr wrap="square" lIns="0" tIns="0" rIns="0" bIns="0" rtlCol="0" anchor="t">
            <a:normAutofit/>
          </a:bodyPr>
          <a:lstStyle/>
          <a:p>
            <a:pPr marL="0" indent="0" algn="l">
              <a:buNone/>
            </a:pPr>
            <a:r>
              <a:rPr lang="en-US" sz="1400" dirty="0">
                <a:solidFill>
                  <a:srgbClr val="1C2E50"/>
                </a:solidFill>
                <a:latin typeface="Graphik Light" panose="020B0403030202060203" pitchFamily="34" charset="0"/>
                <a:ea typeface="Instrument Sans" pitchFamily="34" charset="-122"/>
                <a:cs typeface="Instrument Sans" pitchFamily="34" charset="-120"/>
              </a:rPr>
              <a:t>A clear strategic intent tells every team what matters most, and what does not. It aligns resources, decisions and execution behind one future.</a:t>
            </a:r>
            <a:endParaRPr lang="en-US" sz="1400" dirty="0">
              <a:latin typeface="Graphik Light" panose="020B0403030202060203" pitchFamily="34" charset="0"/>
            </a:endParaRPr>
          </a:p>
        </p:txBody>
      </p:sp>
      <p:sp>
        <p:nvSpPr>
          <p:cNvPr id="6" name="Text 3"/>
          <p:cNvSpPr txBox="1"/>
          <p:nvPr/>
        </p:nvSpPr>
        <p:spPr>
          <a:xfrm>
            <a:off x="682707" y="5495788"/>
            <a:ext cx="4203099" cy="647684"/>
          </a:xfrm>
          <a:prstGeom prst="rect">
            <a:avLst/>
          </a:prstGeom>
          <a:noFill/>
          <a:ln/>
        </p:spPr>
        <p:txBody>
          <a:bodyPr wrap="square" lIns="0" tIns="0" rIns="0" bIns="0" rtlCol="0" anchor="t">
            <a:normAutofit/>
          </a:bodyPr>
          <a:lstStyle/>
          <a:p>
            <a:pPr marL="0" indent="0" algn="l">
              <a:lnSpc>
                <a:spcPts val="2850"/>
              </a:lnSpc>
              <a:buNone/>
            </a:pPr>
            <a:r>
              <a:rPr lang="en-US" sz="2425" kern="0" spc="-65" dirty="0">
                <a:solidFill>
                  <a:srgbClr val="22375E"/>
                </a:solidFill>
                <a:latin typeface="Newsreader" pitchFamily="34" charset="0"/>
                <a:ea typeface="Newsreader" pitchFamily="34" charset="-122"/>
                <a:cs typeface="Newsreader" pitchFamily="34" charset="-120"/>
              </a:rPr>
              <a:t>One company. </a:t>
            </a:r>
            <a:r>
              <a:rPr lang="en-US" sz="2425" kern="0" spc="-65" dirty="0">
                <a:solidFill>
                  <a:srgbClr val="2D63AD"/>
                </a:solidFill>
                <a:latin typeface="Newsreader" pitchFamily="34" charset="0"/>
                <a:ea typeface="Newsreader" pitchFamily="34" charset="-122"/>
                <a:cs typeface="Newsreader" pitchFamily="34" charset="-120"/>
              </a:rPr>
              <a:t>One direction.</a:t>
            </a:r>
            <a:endParaRPr lang="en-US" sz="2425" dirty="0"/>
          </a:p>
        </p:txBody>
      </p:sp>
      <p:pic>
        <p:nvPicPr>
          <p:cNvPr id="7" name="Picture 6">
            <a:extLst>
              <a:ext uri="{FF2B5EF4-FFF2-40B4-BE49-F238E27FC236}">
                <a16:creationId xmlns:a16="http://schemas.microsoft.com/office/drawing/2014/main" id="{038514BD-704C-DB13-4816-FD920798BD9E}"/>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507</TotalTime>
  <Words>7066</Words>
  <Application>Microsoft Macintosh PowerPoint</Application>
  <PresentationFormat>Widescreen</PresentationFormat>
  <Paragraphs>525</Paragraphs>
  <Slides>81</Slides>
  <Notes>81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81</vt:i4>
      </vt:variant>
    </vt:vector>
  </HeadingPairs>
  <TitlesOfParts>
    <vt:vector size="90" baseType="lpstr">
      <vt:lpstr>Aptos</vt:lpstr>
      <vt:lpstr>Arial</vt:lpstr>
      <vt:lpstr>Bookman Old Style</vt:lpstr>
      <vt:lpstr>Graphik Light</vt:lpstr>
      <vt:lpstr>Graphik Regular</vt:lpstr>
      <vt:lpstr>Instrument Sans</vt:lpstr>
      <vt:lpstr>Newsreader</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ASEA Convention — The Next Generation of ASEA</dc:title>
  <dc:subject>PptxGenJS Presentation</dc:subject>
  <dc:creator>ASEA</dc:creator>
  <cp:lastModifiedBy>Joni Wittenbach</cp:lastModifiedBy>
  <cp:revision>3</cp:revision>
  <dcterms:created xsi:type="dcterms:W3CDTF">2026-09-01T17:07:10Z</dcterms:created>
  <dcterms:modified xsi:type="dcterms:W3CDTF">2026-09-02T04:39:19Z</dcterms:modified>
</cp:coreProperties>
</file>